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439" r:id="rId3"/>
    <p:sldId id="391" r:id="rId4"/>
    <p:sldId id="440" r:id="rId5"/>
    <p:sldId id="436" r:id="rId6"/>
    <p:sldId id="437" r:id="rId7"/>
    <p:sldId id="438" r:id="rId8"/>
    <p:sldId id="396" r:id="rId9"/>
    <p:sldId id="360" r:id="rId10"/>
    <p:sldId id="403" r:id="rId11"/>
    <p:sldId id="405" r:id="rId12"/>
    <p:sldId id="406" r:id="rId13"/>
    <p:sldId id="407" r:id="rId14"/>
    <p:sldId id="421" r:id="rId15"/>
    <p:sldId id="422" r:id="rId16"/>
    <p:sldId id="423" r:id="rId17"/>
    <p:sldId id="424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32" r:id="rId26"/>
    <p:sldId id="433" r:id="rId27"/>
    <p:sldId id="434" r:id="rId28"/>
    <p:sldId id="435" r:id="rId29"/>
    <p:sldId id="326" r:id="rId30"/>
    <p:sldId id="361" r:id="rId31"/>
    <p:sldId id="441" r:id="rId32"/>
    <p:sldId id="32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29A"/>
    <a:srgbClr val="B6D1E2"/>
    <a:srgbClr val="F8F8F8"/>
    <a:srgbClr val="BFCADF"/>
    <a:srgbClr val="C7D8C6"/>
    <a:srgbClr val="C0DED8"/>
    <a:srgbClr val="C1C3DD"/>
    <a:srgbClr val="C9CBE1"/>
    <a:srgbClr val="BEC1DA"/>
    <a:srgbClr val="B2C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9" autoAdjust="0"/>
    <p:restoredTop sz="87288" autoAdjust="0"/>
  </p:normalViewPr>
  <p:slideViewPr>
    <p:cSldViewPr snapToGrid="0">
      <p:cViewPr varScale="1">
        <p:scale>
          <a:sx n="112" d="100"/>
          <a:sy n="112" d="100"/>
        </p:scale>
        <p:origin x="13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BA022-FB61-4488-89C3-6961B547B9D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CD027EE-7B55-4CAD-B70B-624BF9C01A55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639</a:t>
          </a:r>
          <a:r>
            <a:rPr lang="ru-RU" b="1" dirty="0" smtClean="0"/>
            <a:t> наименования (ЭФУ, художественная и научно-популярная литература)</a:t>
          </a:r>
          <a:endParaRPr lang="ru-RU" dirty="0"/>
        </a:p>
      </dgm:t>
    </dgm:pt>
    <dgm:pt modelId="{C5F5F98F-F4D7-4425-B56D-17FE20C60632}" type="parTrans" cxnId="{55813490-F924-4408-8241-486CA6D9C2F5}">
      <dgm:prSet/>
      <dgm:spPr/>
      <dgm:t>
        <a:bodyPr/>
        <a:lstStyle/>
        <a:p>
          <a:endParaRPr lang="ru-RU"/>
        </a:p>
      </dgm:t>
    </dgm:pt>
    <dgm:pt modelId="{387246E8-3005-40A4-9A19-966EF0B6D3B3}" type="sibTrans" cxnId="{55813490-F924-4408-8241-486CA6D9C2F5}">
      <dgm:prSet/>
      <dgm:spPr/>
      <dgm:t>
        <a:bodyPr/>
        <a:lstStyle/>
        <a:p>
          <a:endParaRPr lang="ru-RU"/>
        </a:p>
      </dgm:t>
    </dgm:pt>
    <dgm:pt modelId="{B438F0AE-E1B8-4E1E-97BB-0D6197F5A6F1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1472</a:t>
          </a:r>
          <a:r>
            <a:rPr lang="ru-RU" b="1" dirty="0" smtClean="0"/>
            <a:t> наименования (ЭФУ, художественная и научно-популярная литература) </a:t>
          </a:r>
          <a:endParaRPr lang="ru-RU" dirty="0"/>
        </a:p>
      </dgm:t>
    </dgm:pt>
    <dgm:pt modelId="{36AF8D81-6743-4B04-BC4D-7441B45165E0}" type="parTrans" cxnId="{DDD2C7BB-4019-48AE-A38E-94D5891FBD0A}">
      <dgm:prSet/>
      <dgm:spPr/>
      <dgm:t>
        <a:bodyPr/>
        <a:lstStyle/>
        <a:p>
          <a:endParaRPr lang="ru-RU"/>
        </a:p>
      </dgm:t>
    </dgm:pt>
    <dgm:pt modelId="{8BDE557E-AC3D-41D4-B73E-F2B61750AF0E}" type="sibTrans" cxnId="{DDD2C7BB-4019-48AE-A38E-94D5891FBD0A}">
      <dgm:prSet/>
      <dgm:spPr/>
      <dgm:t>
        <a:bodyPr/>
        <a:lstStyle/>
        <a:p>
          <a:endParaRPr lang="ru-RU"/>
        </a:p>
      </dgm:t>
    </dgm:pt>
    <dgm:pt modelId="{CD38A00B-4BA8-4A7E-90C0-47C411D56A00}">
      <dgm:prSet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1896 </a:t>
          </a:r>
          <a:r>
            <a:rPr lang="ru-RU" b="1" dirty="0" smtClean="0"/>
            <a:t>наименования (ЭФУ, художественная и научно-популярная литература)  </a:t>
          </a:r>
          <a:endParaRPr lang="ru-RU" b="1" dirty="0"/>
        </a:p>
      </dgm:t>
    </dgm:pt>
    <dgm:pt modelId="{DE38CA92-5F61-49ED-B3EF-A7D3D9B8C7A8}" type="sibTrans" cxnId="{5129C92C-9161-4B72-B30A-291942547BFA}">
      <dgm:prSet/>
      <dgm:spPr/>
      <dgm:t>
        <a:bodyPr/>
        <a:lstStyle/>
        <a:p>
          <a:endParaRPr lang="ru-RU"/>
        </a:p>
      </dgm:t>
    </dgm:pt>
    <dgm:pt modelId="{1DC43491-C356-4734-B9B8-C32D7BCB266E}" type="parTrans" cxnId="{5129C92C-9161-4B72-B30A-291942547BFA}">
      <dgm:prSet/>
      <dgm:spPr/>
      <dgm:t>
        <a:bodyPr/>
        <a:lstStyle/>
        <a:p>
          <a:endParaRPr lang="ru-RU"/>
        </a:p>
      </dgm:t>
    </dgm:pt>
    <dgm:pt modelId="{6B6AE64B-24C0-4DCF-BCF2-4645A349F189}" type="pres">
      <dgm:prSet presAssocID="{C06BA022-FB61-4488-89C3-6961B547B9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D7AF21C-29BD-4D6D-96FF-D72B50D404CB}" type="pres">
      <dgm:prSet presAssocID="{C06BA022-FB61-4488-89C3-6961B547B9DB}" presName="dot1" presStyleLbl="alignNode1" presStyleIdx="0" presStyleCnt="12"/>
      <dgm:spPr/>
    </dgm:pt>
    <dgm:pt modelId="{337AF1FB-3125-4032-9B1F-C77E36F23BC8}" type="pres">
      <dgm:prSet presAssocID="{C06BA022-FB61-4488-89C3-6961B547B9DB}" presName="dot2" presStyleLbl="alignNode1" presStyleIdx="1" presStyleCnt="12"/>
      <dgm:spPr/>
    </dgm:pt>
    <dgm:pt modelId="{8EEE4259-77A3-45DC-824F-B965BBD25290}" type="pres">
      <dgm:prSet presAssocID="{C06BA022-FB61-4488-89C3-6961B547B9DB}" presName="dot3" presStyleLbl="alignNode1" presStyleIdx="2" presStyleCnt="12"/>
      <dgm:spPr/>
    </dgm:pt>
    <dgm:pt modelId="{FA890DBA-6305-496A-9FB7-62EDBC31D9C8}" type="pres">
      <dgm:prSet presAssocID="{C06BA022-FB61-4488-89C3-6961B547B9DB}" presName="dot4" presStyleLbl="alignNode1" presStyleIdx="3" presStyleCnt="12"/>
      <dgm:spPr/>
    </dgm:pt>
    <dgm:pt modelId="{9E24D47E-E934-4360-BCAD-6D28E9F60D0F}" type="pres">
      <dgm:prSet presAssocID="{C06BA022-FB61-4488-89C3-6961B547B9DB}" presName="dot5" presStyleLbl="alignNode1" presStyleIdx="4" presStyleCnt="12"/>
      <dgm:spPr/>
    </dgm:pt>
    <dgm:pt modelId="{14EDFDA2-889E-4877-9D2B-37FEF0BD437C}" type="pres">
      <dgm:prSet presAssocID="{C06BA022-FB61-4488-89C3-6961B547B9DB}" presName="dotArrow1" presStyleLbl="alignNode1" presStyleIdx="5" presStyleCnt="12"/>
      <dgm:spPr/>
    </dgm:pt>
    <dgm:pt modelId="{EF63A643-CFF7-4DC4-A0B8-20D9ABB9679D}" type="pres">
      <dgm:prSet presAssocID="{C06BA022-FB61-4488-89C3-6961B547B9DB}" presName="dotArrow2" presStyleLbl="alignNode1" presStyleIdx="6" presStyleCnt="12"/>
      <dgm:spPr/>
    </dgm:pt>
    <dgm:pt modelId="{F4A9FB24-3C87-4E8A-9ADA-9AC020186320}" type="pres">
      <dgm:prSet presAssocID="{C06BA022-FB61-4488-89C3-6961B547B9DB}" presName="dotArrow3" presStyleLbl="alignNode1" presStyleIdx="7" presStyleCnt="12"/>
      <dgm:spPr/>
    </dgm:pt>
    <dgm:pt modelId="{6A5BC9C0-A6A8-44BC-A863-3A7BF64FA7AE}" type="pres">
      <dgm:prSet presAssocID="{C06BA022-FB61-4488-89C3-6961B547B9DB}" presName="dotArrow4" presStyleLbl="alignNode1" presStyleIdx="8" presStyleCnt="12"/>
      <dgm:spPr/>
    </dgm:pt>
    <dgm:pt modelId="{E3A8E8BD-E9A4-48F7-A8E5-770CF39A1F27}" type="pres">
      <dgm:prSet presAssocID="{C06BA022-FB61-4488-89C3-6961B547B9DB}" presName="dotArrow5" presStyleLbl="alignNode1" presStyleIdx="9" presStyleCnt="12"/>
      <dgm:spPr/>
    </dgm:pt>
    <dgm:pt modelId="{54F7FD5E-1744-4EAE-8445-239C382C35E2}" type="pres">
      <dgm:prSet presAssocID="{C06BA022-FB61-4488-89C3-6961B547B9DB}" presName="dotArrow6" presStyleLbl="alignNode1" presStyleIdx="10" presStyleCnt="12"/>
      <dgm:spPr/>
    </dgm:pt>
    <dgm:pt modelId="{9F001C17-3B33-4E2B-B822-DBF6AC57E062}" type="pres">
      <dgm:prSet presAssocID="{C06BA022-FB61-4488-89C3-6961B547B9DB}" presName="dotArrow7" presStyleLbl="alignNode1" presStyleIdx="11" presStyleCnt="12"/>
      <dgm:spPr/>
    </dgm:pt>
    <dgm:pt modelId="{C2A04FD9-8437-4202-8882-13ED6D006E69}" type="pres">
      <dgm:prSet presAssocID="{FCD027EE-7B55-4CAD-B70B-624BF9C01A55}" presName="parTx1" presStyleLbl="node1" presStyleIdx="0" presStyleCnt="3"/>
      <dgm:spPr/>
      <dgm:t>
        <a:bodyPr/>
        <a:lstStyle/>
        <a:p>
          <a:endParaRPr lang="ru-RU"/>
        </a:p>
      </dgm:t>
    </dgm:pt>
    <dgm:pt modelId="{5F4F8E21-6E5D-40B7-A97C-58DFD445C828}" type="pres">
      <dgm:prSet presAssocID="{387246E8-3005-40A4-9A19-966EF0B6D3B3}" presName="picture1" presStyleCnt="0"/>
      <dgm:spPr/>
    </dgm:pt>
    <dgm:pt modelId="{140F9234-0FB6-42D6-A921-DB571FAB0376}" type="pres">
      <dgm:prSet presAssocID="{387246E8-3005-40A4-9A19-966EF0B6D3B3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7E49E9FE-C363-4106-A1E7-07F807CD2ED4}" type="pres">
      <dgm:prSet presAssocID="{B438F0AE-E1B8-4E1E-97BB-0D6197F5A6F1}" presName="parTx2" presStyleLbl="node1" presStyleIdx="1" presStyleCnt="3"/>
      <dgm:spPr/>
      <dgm:t>
        <a:bodyPr/>
        <a:lstStyle/>
        <a:p>
          <a:endParaRPr lang="ru-RU"/>
        </a:p>
      </dgm:t>
    </dgm:pt>
    <dgm:pt modelId="{68D87CC1-8D38-44D4-B382-257FD55DB47C}" type="pres">
      <dgm:prSet presAssocID="{8BDE557E-AC3D-41D4-B73E-F2B61750AF0E}" presName="picture2" presStyleCnt="0"/>
      <dgm:spPr/>
    </dgm:pt>
    <dgm:pt modelId="{A3C66036-2D6B-4684-B942-4D78F7D7D766}" type="pres">
      <dgm:prSet presAssocID="{8BDE557E-AC3D-41D4-B73E-F2B61750AF0E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9BC71312-A13B-47B0-9708-BA23251929A6}" type="pres">
      <dgm:prSet presAssocID="{CD38A00B-4BA8-4A7E-90C0-47C411D56A00}" presName="parTx3" presStyleLbl="node1" presStyleIdx="2" presStyleCnt="3" custLinFactNeighborX="509" custLinFactNeighborY="433"/>
      <dgm:spPr/>
      <dgm:t>
        <a:bodyPr/>
        <a:lstStyle/>
        <a:p>
          <a:endParaRPr lang="ru-RU"/>
        </a:p>
      </dgm:t>
    </dgm:pt>
    <dgm:pt modelId="{51DFDF40-F048-4067-B518-D2BE9F48C225}" type="pres">
      <dgm:prSet presAssocID="{DE38CA92-5F61-49ED-B3EF-A7D3D9B8C7A8}" presName="picture3" presStyleCnt="0"/>
      <dgm:spPr/>
    </dgm:pt>
    <dgm:pt modelId="{78988651-593C-4CF2-B43D-9690E77E91BB}" type="pres">
      <dgm:prSet presAssocID="{DE38CA92-5F61-49ED-B3EF-A7D3D9B8C7A8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15BD8FD7-E139-47FF-B489-B2F3D985A317}" type="presOf" srcId="{B438F0AE-E1B8-4E1E-97BB-0D6197F5A6F1}" destId="{7E49E9FE-C363-4106-A1E7-07F807CD2ED4}" srcOrd="0" destOrd="0" presId="urn:microsoft.com/office/officeart/2008/layout/AscendingPictureAccentProcess"/>
    <dgm:cxn modelId="{55813490-F924-4408-8241-486CA6D9C2F5}" srcId="{C06BA022-FB61-4488-89C3-6961B547B9DB}" destId="{FCD027EE-7B55-4CAD-B70B-624BF9C01A55}" srcOrd="0" destOrd="0" parTransId="{C5F5F98F-F4D7-4425-B56D-17FE20C60632}" sibTransId="{387246E8-3005-40A4-9A19-966EF0B6D3B3}"/>
    <dgm:cxn modelId="{E6F0C147-EDCB-4668-93C4-9E142BAD334A}" type="presOf" srcId="{CD38A00B-4BA8-4A7E-90C0-47C411D56A00}" destId="{9BC71312-A13B-47B0-9708-BA23251929A6}" srcOrd="0" destOrd="0" presId="urn:microsoft.com/office/officeart/2008/layout/AscendingPictureAccentProcess"/>
    <dgm:cxn modelId="{D0049BD1-978F-4A85-842E-88EEC745927D}" type="presOf" srcId="{387246E8-3005-40A4-9A19-966EF0B6D3B3}" destId="{140F9234-0FB6-42D6-A921-DB571FAB0376}" srcOrd="0" destOrd="0" presId="urn:microsoft.com/office/officeart/2008/layout/AscendingPictureAccentProcess"/>
    <dgm:cxn modelId="{5129C92C-9161-4B72-B30A-291942547BFA}" srcId="{C06BA022-FB61-4488-89C3-6961B547B9DB}" destId="{CD38A00B-4BA8-4A7E-90C0-47C411D56A00}" srcOrd="2" destOrd="0" parTransId="{1DC43491-C356-4734-B9B8-C32D7BCB266E}" sibTransId="{DE38CA92-5F61-49ED-B3EF-A7D3D9B8C7A8}"/>
    <dgm:cxn modelId="{DDD2C7BB-4019-48AE-A38E-94D5891FBD0A}" srcId="{C06BA022-FB61-4488-89C3-6961B547B9DB}" destId="{B438F0AE-E1B8-4E1E-97BB-0D6197F5A6F1}" srcOrd="1" destOrd="0" parTransId="{36AF8D81-6743-4B04-BC4D-7441B45165E0}" sibTransId="{8BDE557E-AC3D-41D4-B73E-F2B61750AF0E}"/>
    <dgm:cxn modelId="{0E51F3AD-4281-47D3-B519-60CAAD0355A1}" type="presOf" srcId="{FCD027EE-7B55-4CAD-B70B-624BF9C01A55}" destId="{C2A04FD9-8437-4202-8882-13ED6D006E69}" srcOrd="0" destOrd="0" presId="urn:microsoft.com/office/officeart/2008/layout/AscendingPictureAccentProcess"/>
    <dgm:cxn modelId="{0934762F-EA7A-4EA5-A1DD-2389A3DD0516}" type="presOf" srcId="{C06BA022-FB61-4488-89C3-6961B547B9DB}" destId="{6B6AE64B-24C0-4DCF-BCF2-4645A349F189}" srcOrd="0" destOrd="0" presId="urn:microsoft.com/office/officeart/2008/layout/AscendingPictureAccentProcess"/>
    <dgm:cxn modelId="{DF6FEA57-861B-4A28-A0F1-6DD16BED6FC5}" type="presOf" srcId="{DE38CA92-5F61-49ED-B3EF-A7D3D9B8C7A8}" destId="{78988651-593C-4CF2-B43D-9690E77E91BB}" srcOrd="0" destOrd="0" presId="urn:microsoft.com/office/officeart/2008/layout/AscendingPictureAccentProcess"/>
    <dgm:cxn modelId="{DF01A8B4-8434-430D-A462-34709B7A1874}" type="presOf" srcId="{8BDE557E-AC3D-41D4-B73E-F2B61750AF0E}" destId="{A3C66036-2D6B-4684-B942-4D78F7D7D766}" srcOrd="0" destOrd="0" presId="urn:microsoft.com/office/officeart/2008/layout/AscendingPictureAccentProcess"/>
    <dgm:cxn modelId="{39248DB5-81AC-4124-84D3-C5B18BDC7372}" type="presParOf" srcId="{6B6AE64B-24C0-4DCF-BCF2-4645A349F189}" destId="{DD7AF21C-29BD-4D6D-96FF-D72B50D404CB}" srcOrd="0" destOrd="0" presId="urn:microsoft.com/office/officeart/2008/layout/AscendingPictureAccentProcess"/>
    <dgm:cxn modelId="{6A0709A9-34B6-4639-9A59-B5C4D00B58FF}" type="presParOf" srcId="{6B6AE64B-24C0-4DCF-BCF2-4645A349F189}" destId="{337AF1FB-3125-4032-9B1F-C77E36F23BC8}" srcOrd="1" destOrd="0" presId="urn:microsoft.com/office/officeart/2008/layout/AscendingPictureAccentProcess"/>
    <dgm:cxn modelId="{24D68AB4-BEFD-4BF7-B4F3-949509C2085A}" type="presParOf" srcId="{6B6AE64B-24C0-4DCF-BCF2-4645A349F189}" destId="{8EEE4259-77A3-45DC-824F-B965BBD25290}" srcOrd="2" destOrd="0" presId="urn:microsoft.com/office/officeart/2008/layout/AscendingPictureAccentProcess"/>
    <dgm:cxn modelId="{E7C1ACA7-F0A4-4590-9879-C949FAEF3AD6}" type="presParOf" srcId="{6B6AE64B-24C0-4DCF-BCF2-4645A349F189}" destId="{FA890DBA-6305-496A-9FB7-62EDBC31D9C8}" srcOrd="3" destOrd="0" presId="urn:microsoft.com/office/officeart/2008/layout/AscendingPictureAccentProcess"/>
    <dgm:cxn modelId="{DEC276C6-C39A-4545-B186-511E258B0A18}" type="presParOf" srcId="{6B6AE64B-24C0-4DCF-BCF2-4645A349F189}" destId="{9E24D47E-E934-4360-BCAD-6D28E9F60D0F}" srcOrd="4" destOrd="0" presId="urn:microsoft.com/office/officeart/2008/layout/AscendingPictureAccentProcess"/>
    <dgm:cxn modelId="{91FF7933-1369-4215-8047-BA55A6612106}" type="presParOf" srcId="{6B6AE64B-24C0-4DCF-BCF2-4645A349F189}" destId="{14EDFDA2-889E-4877-9D2B-37FEF0BD437C}" srcOrd="5" destOrd="0" presId="urn:microsoft.com/office/officeart/2008/layout/AscendingPictureAccentProcess"/>
    <dgm:cxn modelId="{080B2385-B0FD-497C-94D4-F25DBF3B5C91}" type="presParOf" srcId="{6B6AE64B-24C0-4DCF-BCF2-4645A349F189}" destId="{EF63A643-CFF7-4DC4-A0B8-20D9ABB9679D}" srcOrd="6" destOrd="0" presId="urn:microsoft.com/office/officeart/2008/layout/AscendingPictureAccentProcess"/>
    <dgm:cxn modelId="{2B88192E-1060-4F1D-A470-DC7E1D42AE4E}" type="presParOf" srcId="{6B6AE64B-24C0-4DCF-BCF2-4645A349F189}" destId="{F4A9FB24-3C87-4E8A-9ADA-9AC020186320}" srcOrd="7" destOrd="0" presId="urn:microsoft.com/office/officeart/2008/layout/AscendingPictureAccentProcess"/>
    <dgm:cxn modelId="{D93DEB43-7FF7-45FB-9408-54A735586BD1}" type="presParOf" srcId="{6B6AE64B-24C0-4DCF-BCF2-4645A349F189}" destId="{6A5BC9C0-A6A8-44BC-A863-3A7BF64FA7AE}" srcOrd="8" destOrd="0" presId="urn:microsoft.com/office/officeart/2008/layout/AscendingPictureAccentProcess"/>
    <dgm:cxn modelId="{D3B74EA8-86A4-45D2-9C16-6E13E57AE622}" type="presParOf" srcId="{6B6AE64B-24C0-4DCF-BCF2-4645A349F189}" destId="{E3A8E8BD-E9A4-48F7-A8E5-770CF39A1F27}" srcOrd="9" destOrd="0" presId="urn:microsoft.com/office/officeart/2008/layout/AscendingPictureAccentProcess"/>
    <dgm:cxn modelId="{A98EB922-D160-4814-A362-5505F76C0169}" type="presParOf" srcId="{6B6AE64B-24C0-4DCF-BCF2-4645A349F189}" destId="{54F7FD5E-1744-4EAE-8445-239C382C35E2}" srcOrd="10" destOrd="0" presId="urn:microsoft.com/office/officeart/2008/layout/AscendingPictureAccentProcess"/>
    <dgm:cxn modelId="{8BA706B7-4B81-48DA-A9AC-54A4DDB558C3}" type="presParOf" srcId="{6B6AE64B-24C0-4DCF-BCF2-4645A349F189}" destId="{9F001C17-3B33-4E2B-B822-DBF6AC57E062}" srcOrd="11" destOrd="0" presId="urn:microsoft.com/office/officeart/2008/layout/AscendingPictureAccentProcess"/>
    <dgm:cxn modelId="{5D6C7B58-7765-4385-9F65-CA338FA1CD31}" type="presParOf" srcId="{6B6AE64B-24C0-4DCF-BCF2-4645A349F189}" destId="{C2A04FD9-8437-4202-8882-13ED6D006E69}" srcOrd="12" destOrd="0" presId="urn:microsoft.com/office/officeart/2008/layout/AscendingPictureAccentProcess"/>
    <dgm:cxn modelId="{68B8DE35-0D66-4563-909F-DD9022198257}" type="presParOf" srcId="{6B6AE64B-24C0-4DCF-BCF2-4645A349F189}" destId="{5F4F8E21-6E5D-40B7-A97C-58DFD445C828}" srcOrd="13" destOrd="0" presId="urn:microsoft.com/office/officeart/2008/layout/AscendingPictureAccentProcess"/>
    <dgm:cxn modelId="{62446291-D81A-46A5-92D3-59B00A954C63}" type="presParOf" srcId="{5F4F8E21-6E5D-40B7-A97C-58DFD445C828}" destId="{140F9234-0FB6-42D6-A921-DB571FAB0376}" srcOrd="0" destOrd="0" presId="urn:microsoft.com/office/officeart/2008/layout/AscendingPictureAccentProcess"/>
    <dgm:cxn modelId="{EA20E2F5-B2D5-4B87-AFB4-C46E8ECCBBE8}" type="presParOf" srcId="{6B6AE64B-24C0-4DCF-BCF2-4645A349F189}" destId="{7E49E9FE-C363-4106-A1E7-07F807CD2ED4}" srcOrd="14" destOrd="0" presId="urn:microsoft.com/office/officeart/2008/layout/AscendingPictureAccentProcess"/>
    <dgm:cxn modelId="{419D889C-671C-44A5-89B4-32FC8194A8A1}" type="presParOf" srcId="{6B6AE64B-24C0-4DCF-BCF2-4645A349F189}" destId="{68D87CC1-8D38-44D4-B382-257FD55DB47C}" srcOrd="15" destOrd="0" presId="urn:microsoft.com/office/officeart/2008/layout/AscendingPictureAccentProcess"/>
    <dgm:cxn modelId="{5DEDF765-0634-441C-A3B2-ABE2940D8938}" type="presParOf" srcId="{68D87CC1-8D38-44D4-B382-257FD55DB47C}" destId="{A3C66036-2D6B-4684-B942-4D78F7D7D766}" srcOrd="0" destOrd="0" presId="urn:microsoft.com/office/officeart/2008/layout/AscendingPictureAccentProcess"/>
    <dgm:cxn modelId="{7D20897F-A0C9-4A55-9747-D76BAEE91D8D}" type="presParOf" srcId="{6B6AE64B-24C0-4DCF-BCF2-4645A349F189}" destId="{9BC71312-A13B-47B0-9708-BA23251929A6}" srcOrd="16" destOrd="0" presId="urn:microsoft.com/office/officeart/2008/layout/AscendingPictureAccentProcess"/>
    <dgm:cxn modelId="{F1FC99C5-0578-46A0-889C-D5584F992417}" type="presParOf" srcId="{6B6AE64B-24C0-4DCF-BCF2-4645A349F189}" destId="{51DFDF40-F048-4067-B518-D2BE9F48C225}" srcOrd="17" destOrd="0" presId="urn:microsoft.com/office/officeart/2008/layout/AscendingPictureAccentProcess"/>
    <dgm:cxn modelId="{F2760148-AD67-4D41-B8EA-E56BB70460B6}" type="presParOf" srcId="{51DFDF40-F048-4067-B518-D2BE9F48C225}" destId="{78988651-593C-4CF2-B43D-9690E77E91B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AF21C-29BD-4D6D-96FF-D72B50D404CB}">
      <dsp:nvSpPr>
        <dsp:cNvPr id="0" name=""/>
        <dsp:cNvSpPr/>
      </dsp:nvSpPr>
      <dsp:spPr>
        <a:xfrm>
          <a:off x="2867653" y="3662583"/>
          <a:ext cx="133916" cy="1339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AF1FB-3125-4032-9B1F-C77E36F23BC8}">
      <dsp:nvSpPr>
        <dsp:cNvPr id="0" name=""/>
        <dsp:cNvSpPr/>
      </dsp:nvSpPr>
      <dsp:spPr>
        <a:xfrm>
          <a:off x="2615221" y="3784102"/>
          <a:ext cx="133916" cy="133916"/>
        </a:xfrm>
        <a:prstGeom prst="ellipse">
          <a:avLst/>
        </a:prstGeom>
        <a:solidFill>
          <a:schemeClr val="accent5">
            <a:hueOff val="-668486"/>
            <a:satOff val="-930"/>
            <a:lumOff val="-357"/>
            <a:alphaOff val="0"/>
          </a:schemeClr>
        </a:solidFill>
        <a:ln w="12700" cap="flat" cmpd="sng" algn="ctr">
          <a:solidFill>
            <a:schemeClr val="accent5">
              <a:hueOff val="-668486"/>
              <a:satOff val="-930"/>
              <a:lumOff val="-3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E4259-77A3-45DC-824F-B965BBD25290}">
      <dsp:nvSpPr>
        <dsp:cNvPr id="0" name=""/>
        <dsp:cNvSpPr/>
      </dsp:nvSpPr>
      <dsp:spPr>
        <a:xfrm>
          <a:off x="2350737" y="3880087"/>
          <a:ext cx="133916" cy="133916"/>
        </a:xfrm>
        <a:prstGeom prst="ellipse">
          <a:avLst/>
        </a:prstGeom>
        <a:solidFill>
          <a:schemeClr val="accent5">
            <a:hueOff val="-1336972"/>
            <a:satOff val="-1860"/>
            <a:lumOff val="-713"/>
            <a:alphaOff val="0"/>
          </a:schemeClr>
        </a:solidFill>
        <a:ln w="12700" cap="flat" cmpd="sng" algn="ctr">
          <a:solidFill>
            <a:schemeClr val="accent5">
              <a:hueOff val="-1336972"/>
              <a:satOff val="-1860"/>
              <a:lumOff val="-7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90DBA-6305-496A-9FB7-62EDBC31D9C8}">
      <dsp:nvSpPr>
        <dsp:cNvPr id="0" name=""/>
        <dsp:cNvSpPr/>
      </dsp:nvSpPr>
      <dsp:spPr>
        <a:xfrm>
          <a:off x="4079593" y="2255902"/>
          <a:ext cx="133916" cy="133916"/>
        </a:xfrm>
        <a:prstGeom prst="ellipse">
          <a:avLst/>
        </a:prstGeom>
        <a:solidFill>
          <a:schemeClr val="accent5">
            <a:hueOff val="-2005458"/>
            <a:satOff val="-2789"/>
            <a:lumOff val="-1070"/>
            <a:alphaOff val="0"/>
          </a:schemeClr>
        </a:solidFill>
        <a:ln w="12700" cap="flat" cmpd="sng" algn="ctr">
          <a:solidFill>
            <a:schemeClr val="accent5">
              <a:hueOff val="-2005458"/>
              <a:satOff val="-2789"/>
              <a:lumOff val="-10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4D47E-E934-4360-BCAD-6D28E9F60D0F}">
      <dsp:nvSpPr>
        <dsp:cNvPr id="0" name=""/>
        <dsp:cNvSpPr/>
      </dsp:nvSpPr>
      <dsp:spPr>
        <a:xfrm>
          <a:off x="3977817" y="2503194"/>
          <a:ext cx="133916" cy="133916"/>
        </a:xfrm>
        <a:prstGeom prst="ellipse">
          <a:avLst/>
        </a:prstGeom>
        <a:solidFill>
          <a:schemeClr val="accent5">
            <a:hueOff val="-2673943"/>
            <a:satOff val="-3719"/>
            <a:lumOff val="-1426"/>
            <a:alphaOff val="0"/>
          </a:schemeClr>
        </a:solidFill>
        <a:ln w="12700" cap="flat" cmpd="sng" algn="ctr">
          <a:solidFill>
            <a:schemeClr val="accent5">
              <a:hueOff val="-2673943"/>
              <a:satOff val="-3719"/>
              <a:lumOff val="-14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DFDA2-889E-4877-9D2B-37FEF0BD437C}">
      <dsp:nvSpPr>
        <dsp:cNvPr id="0" name=""/>
        <dsp:cNvSpPr/>
      </dsp:nvSpPr>
      <dsp:spPr>
        <a:xfrm>
          <a:off x="3905502" y="394354"/>
          <a:ext cx="133916" cy="133916"/>
        </a:xfrm>
        <a:prstGeom prst="ellipse">
          <a:avLst/>
        </a:prstGeom>
        <a:solidFill>
          <a:schemeClr val="accent5">
            <a:hueOff val="-3342429"/>
            <a:satOff val="-4649"/>
            <a:lumOff val="-1783"/>
            <a:alphaOff val="0"/>
          </a:schemeClr>
        </a:solidFill>
        <a:ln w="12700" cap="flat" cmpd="sng" algn="ctr">
          <a:solidFill>
            <a:schemeClr val="accent5">
              <a:hueOff val="-3342429"/>
              <a:satOff val="-4649"/>
              <a:lumOff val="-17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3A643-CFF7-4DC4-A0B8-20D9ABB9679D}">
      <dsp:nvSpPr>
        <dsp:cNvPr id="0" name=""/>
        <dsp:cNvSpPr/>
      </dsp:nvSpPr>
      <dsp:spPr>
        <a:xfrm>
          <a:off x="4091646" y="276146"/>
          <a:ext cx="133916" cy="133916"/>
        </a:xfrm>
        <a:prstGeom prst="ellipse">
          <a:avLst/>
        </a:prstGeom>
        <a:solidFill>
          <a:schemeClr val="accent5">
            <a:hueOff val="-4010915"/>
            <a:satOff val="-5579"/>
            <a:lumOff val="-2139"/>
            <a:alphaOff val="0"/>
          </a:schemeClr>
        </a:solidFill>
        <a:ln w="12700" cap="flat" cmpd="sng" algn="ctr">
          <a:solidFill>
            <a:schemeClr val="accent5">
              <a:hueOff val="-4010915"/>
              <a:satOff val="-5579"/>
              <a:lumOff val="-21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9FB24-3C87-4E8A-9ADA-9AC020186320}">
      <dsp:nvSpPr>
        <dsp:cNvPr id="0" name=""/>
        <dsp:cNvSpPr/>
      </dsp:nvSpPr>
      <dsp:spPr>
        <a:xfrm>
          <a:off x="4277789" y="157937"/>
          <a:ext cx="133916" cy="133916"/>
        </a:xfrm>
        <a:prstGeom prst="ellipse">
          <a:avLst/>
        </a:prstGeom>
        <a:solidFill>
          <a:schemeClr val="accent5">
            <a:hueOff val="-4679401"/>
            <a:satOff val="-6509"/>
            <a:lumOff val="-2496"/>
            <a:alphaOff val="0"/>
          </a:schemeClr>
        </a:solidFill>
        <a:ln w="12700" cap="flat" cmpd="sng" algn="ctr">
          <a:solidFill>
            <a:schemeClr val="accent5">
              <a:hueOff val="-4679401"/>
              <a:satOff val="-6509"/>
              <a:lumOff val="-24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BC9C0-A6A8-44BC-A863-3A7BF64FA7AE}">
      <dsp:nvSpPr>
        <dsp:cNvPr id="0" name=""/>
        <dsp:cNvSpPr/>
      </dsp:nvSpPr>
      <dsp:spPr>
        <a:xfrm>
          <a:off x="4463932" y="276146"/>
          <a:ext cx="133916" cy="133916"/>
        </a:xfrm>
        <a:prstGeom prst="ellipse">
          <a:avLst/>
        </a:prstGeom>
        <a:solidFill>
          <a:schemeClr val="accent5">
            <a:hueOff val="-5347887"/>
            <a:satOff val="-7439"/>
            <a:lumOff val="-2852"/>
            <a:alphaOff val="0"/>
          </a:schemeClr>
        </a:solidFill>
        <a:ln w="12700" cap="flat" cmpd="sng" algn="ctr">
          <a:solidFill>
            <a:schemeClr val="accent5">
              <a:hueOff val="-5347887"/>
              <a:satOff val="-7439"/>
              <a:lumOff val="-2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8E8BD-E9A4-48F7-A8E5-770CF39A1F27}">
      <dsp:nvSpPr>
        <dsp:cNvPr id="0" name=""/>
        <dsp:cNvSpPr/>
      </dsp:nvSpPr>
      <dsp:spPr>
        <a:xfrm>
          <a:off x="4650076" y="394354"/>
          <a:ext cx="133916" cy="133916"/>
        </a:xfrm>
        <a:prstGeom prst="ellipse">
          <a:avLst/>
        </a:prstGeom>
        <a:solidFill>
          <a:schemeClr val="accent5">
            <a:hueOff val="-6016373"/>
            <a:satOff val="-8368"/>
            <a:lumOff val="-3209"/>
            <a:alphaOff val="0"/>
          </a:schemeClr>
        </a:solidFill>
        <a:ln w="12700" cap="flat" cmpd="sng" algn="ctr">
          <a:solidFill>
            <a:schemeClr val="accent5">
              <a:hueOff val="-6016373"/>
              <a:satOff val="-8368"/>
              <a:lumOff val="-3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7FD5E-1744-4EAE-8445-239C382C35E2}">
      <dsp:nvSpPr>
        <dsp:cNvPr id="0" name=""/>
        <dsp:cNvSpPr/>
      </dsp:nvSpPr>
      <dsp:spPr>
        <a:xfrm>
          <a:off x="4277789" y="407121"/>
          <a:ext cx="133916" cy="133916"/>
        </a:xfrm>
        <a:prstGeom prst="ellipse">
          <a:avLst/>
        </a:prstGeom>
        <a:solidFill>
          <a:schemeClr val="accent5">
            <a:hueOff val="-6684859"/>
            <a:satOff val="-9298"/>
            <a:lumOff val="-3565"/>
            <a:alphaOff val="0"/>
          </a:schemeClr>
        </a:solidFill>
        <a:ln w="12700" cap="flat" cmpd="sng" algn="ctr">
          <a:solidFill>
            <a:schemeClr val="accent5">
              <a:hueOff val="-6684859"/>
              <a:satOff val="-9298"/>
              <a:lumOff val="-35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01C17-3B33-4E2B-B822-DBF6AC57E062}">
      <dsp:nvSpPr>
        <dsp:cNvPr id="0" name=""/>
        <dsp:cNvSpPr/>
      </dsp:nvSpPr>
      <dsp:spPr>
        <a:xfrm>
          <a:off x="4277789" y="656777"/>
          <a:ext cx="133916" cy="133916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04FD9-8437-4202-8882-13ED6D006E69}">
      <dsp:nvSpPr>
        <dsp:cNvPr id="0" name=""/>
        <dsp:cNvSpPr/>
      </dsp:nvSpPr>
      <dsp:spPr>
        <a:xfrm>
          <a:off x="1697896" y="4165022"/>
          <a:ext cx="2888569" cy="7745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41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C000"/>
              </a:solidFill>
            </a:rPr>
            <a:t>639</a:t>
          </a:r>
          <a:r>
            <a:rPr lang="ru-RU" sz="1400" b="1" kern="1200" dirty="0" smtClean="0"/>
            <a:t> наименования (ЭФУ, художественная и научно-популярная литература)</a:t>
          </a:r>
          <a:endParaRPr lang="ru-RU" sz="1400" kern="1200" dirty="0"/>
        </a:p>
      </dsp:txBody>
      <dsp:txXfrm>
        <a:off x="1735704" y="4202830"/>
        <a:ext cx="2812953" cy="698886"/>
      </dsp:txXfrm>
    </dsp:sp>
    <dsp:sp modelId="{140F9234-0FB6-42D6-A921-DB571FAB0376}">
      <dsp:nvSpPr>
        <dsp:cNvPr id="0" name=""/>
        <dsp:cNvSpPr/>
      </dsp:nvSpPr>
      <dsp:spPr>
        <a:xfrm>
          <a:off x="897078" y="3405650"/>
          <a:ext cx="1339160" cy="133906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9E9FE-C363-4106-A1E7-07F807CD2ED4}">
      <dsp:nvSpPr>
        <dsp:cNvPr id="0" name=""/>
        <dsp:cNvSpPr/>
      </dsp:nvSpPr>
      <dsp:spPr>
        <a:xfrm>
          <a:off x="3555981" y="3159304"/>
          <a:ext cx="2888569" cy="774502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41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C000"/>
              </a:solidFill>
            </a:rPr>
            <a:t>1472</a:t>
          </a:r>
          <a:r>
            <a:rPr lang="ru-RU" sz="1400" b="1" kern="1200" dirty="0" smtClean="0"/>
            <a:t> наименования (ЭФУ, художественная и научно-популярная литература) </a:t>
          </a:r>
          <a:endParaRPr lang="ru-RU" sz="1400" kern="1200" dirty="0"/>
        </a:p>
      </dsp:txBody>
      <dsp:txXfrm>
        <a:off x="3593789" y="3197112"/>
        <a:ext cx="2812953" cy="698886"/>
      </dsp:txXfrm>
    </dsp:sp>
    <dsp:sp modelId="{A3C66036-2D6B-4684-B942-4D78F7D7D766}">
      <dsp:nvSpPr>
        <dsp:cNvPr id="0" name=""/>
        <dsp:cNvSpPr/>
      </dsp:nvSpPr>
      <dsp:spPr>
        <a:xfrm>
          <a:off x="2755163" y="2399932"/>
          <a:ext cx="1339160" cy="1339066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71312-A13B-47B0-9708-BA23251929A6}">
      <dsp:nvSpPr>
        <dsp:cNvPr id="0" name=""/>
        <dsp:cNvSpPr/>
      </dsp:nvSpPr>
      <dsp:spPr>
        <a:xfrm>
          <a:off x="4423729" y="1637294"/>
          <a:ext cx="2888569" cy="77450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41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C000"/>
              </a:solidFill>
            </a:rPr>
            <a:t>1896 </a:t>
          </a:r>
          <a:r>
            <a:rPr lang="ru-RU" sz="1400" b="1" kern="1200" dirty="0" smtClean="0"/>
            <a:t>наименования (ЭФУ, художественная и научно-популярная литература)  </a:t>
          </a:r>
          <a:endParaRPr lang="ru-RU" sz="1400" b="1" kern="1200" dirty="0"/>
        </a:p>
      </dsp:txBody>
      <dsp:txXfrm>
        <a:off x="4461537" y="1675102"/>
        <a:ext cx="2812953" cy="698886"/>
      </dsp:txXfrm>
    </dsp:sp>
    <dsp:sp modelId="{78988651-593C-4CF2-B43D-9690E77E91BB}">
      <dsp:nvSpPr>
        <dsp:cNvPr id="0" name=""/>
        <dsp:cNvSpPr/>
      </dsp:nvSpPr>
      <dsp:spPr>
        <a:xfrm>
          <a:off x="3608209" y="874569"/>
          <a:ext cx="1339160" cy="1339066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3E367-211B-4BDB-942B-64E33C668D25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AEA7C-15A7-46DA-8076-65DF200C6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1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54F8-8B08-4250-97DE-B8B77EEF0F68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EE2-7E6A-42DD-BAAE-1B79FE9CD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54F8-8B08-4250-97DE-B8B77EEF0F68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EE2-7E6A-42DD-BAAE-1B79FE9CD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5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54F8-8B08-4250-97DE-B8B77EEF0F68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EE2-7E6A-42DD-BAAE-1B79FE9CD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0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33" y="13142"/>
            <a:ext cx="7323667" cy="92665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363195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32" y="1176866"/>
            <a:ext cx="8195735" cy="509693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414030"/>
            <a:ext cx="8396818" cy="307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4526D1E-3B88-4BFB-9638-B7625F93C6A0}"/>
              </a:ext>
            </a:extLst>
          </p:cNvPr>
          <p:cNvSpPr/>
          <p:nvPr userDrawn="1"/>
        </p:nvSpPr>
        <p:spPr>
          <a:xfrm>
            <a:off x="7052911" y="-67374"/>
            <a:ext cx="2091089" cy="625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501467" y="6273800"/>
            <a:ext cx="1642533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67" y="60607"/>
            <a:ext cx="889000" cy="87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3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54F8-8B08-4250-97DE-B8B77EEF0F68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EE2-7E6A-42DD-BAAE-1B79FE9CD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6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54F8-8B08-4250-97DE-B8B77EEF0F68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EE2-7E6A-42DD-BAAE-1B79FE9CD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9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54F8-8B08-4250-97DE-B8B77EEF0F68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EE2-7E6A-42DD-BAAE-1B79FE9CD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7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54F8-8B08-4250-97DE-B8B77EEF0F68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EE2-7E6A-42DD-BAAE-1B79FE9CD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3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54F8-8B08-4250-97DE-B8B77EEF0F68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EE2-7E6A-42DD-BAAE-1B79FE9CD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40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54F8-8B08-4250-97DE-B8B77EEF0F68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EE2-7E6A-42DD-BAAE-1B79FE9CD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1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54F8-8B08-4250-97DE-B8B77EEF0F68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EE2-7E6A-42DD-BAAE-1B79FE9CD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6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54F8-8B08-4250-97DE-B8B77EEF0F68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AEE2-7E6A-42DD-BAAE-1B79FE9CD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18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dda@oblcit.r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oo.gl/YQaNQ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QLjMu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sCtKdi" TargetMode="External"/><Relationship Id="rId2" Type="http://schemas.openxmlformats.org/officeDocument/2006/relationships/hyperlink" Target="https://goo.gl/NvFVz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hyperlink" Target="http://lib.edu54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edu54.ru/community/" TargetMode="Externa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kna@oblcit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4EF6084-B689-4110-BC88-0A60A2645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7242" y="5139088"/>
            <a:ext cx="4036193" cy="87830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Ким Неля Андреевна,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заместитель директора ГБУ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ДПО НСО «Областной центр информационных технологий»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73513ADA-7276-44E8-81C4-D0C709EC876C}"/>
              </a:ext>
            </a:extLst>
          </p:cNvPr>
          <p:cNvGrpSpPr/>
          <p:nvPr/>
        </p:nvGrpSpPr>
        <p:grpSpPr>
          <a:xfrm>
            <a:off x="-1841634" y="8467"/>
            <a:ext cx="10985634" cy="6858000"/>
            <a:chOff x="-317634" y="0"/>
            <a:chExt cx="10985634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13D0A253-F0A6-4405-A99C-51F5FF4F8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53"/>
            <a:stretch/>
          </p:blipFill>
          <p:spPr>
            <a:xfrm>
              <a:off x="-317634" y="0"/>
              <a:ext cx="4990744" cy="68580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FE5D4218-518C-4AF5-B1D9-146841C656C0}"/>
                </a:ext>
              </a:extLst>
            </p:cNvPr>
            <p:cNvSpPr/>
            <p:nvPr/>
          </p:nvSpPr>
          <p:spPr>
            <a:xfrm>
              <a:off x="4523875" y="6112042"/>
              <a:ext cx="6144125" cy="745958"/>
            </a:xfrm>
            <a:prstGeom prst="rect">
              <a:avLst/>
            </a:prstGeom>
            <a:solidFill>
              <a:srgbClr val="2F2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7E0A127C-B970-4C14-A0F8-88ECB3061D42}"/>
                </a:ext>
              </a:extLst>
            </p:cNvPr>
            <p:cNvSpPr/>
            <p:nvPr/>
          </p:nvSpPr>
          <p:spPr>
            <a:xfrm>
              <a:off x="2338939" y="96253"/>
              <a:ext cx="2512194" cy="933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30C76B-2ECC-492E-A96B-9D9755404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97375" y="1090522"/>
            <a:ext cx="9604351" cy="148949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042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Организационно-методическое сопровождение образовательных организаций с устойчиво низкими образовательными результатами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67" y="53544"/>
            <a:ext cx="1045537" cy="10244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67" y="98961"/>
            <a:ext cx="995501" cy="9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7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660" y="139890"/>
            <a:ext cx="7323667" cy="926658"/>
          </a:xfrm>
        </p:spPr>
        <p:txBody>
          <a:bodyPr/>
          <a:lstStyle/>
          <a:p>
            <a:pPr algn="ctr"/>
            <a:r>
              <a:rPr lang="ru-RU" dirty="0"/>
              <a:t>Нормативно-правовое обеспечение </a:t>
            </a:r>
            <a:br>
              <a:rPr lang="ru-RU" dirty="0"/>
            </a:br>
            <a:r>
              <a:rPr lang="ru-RU" dirty="0"/>
              <a:t>развития  электронного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0953" y="1394234"/>
            <a:ext cx="75803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Гражданский кодекс. Часть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IV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гл.70,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ст. 1275, п. 6.  Свободное использование произведения библиотеками, архивами и образовательными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организациями</a:t>
            </a: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Постановление Главного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государственного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санитарного врача РФ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 24 ноября 2015 № 81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Изменения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№3 в САНПИН 2.4.2.28-10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Профессиональный стандарт педагога «Педагог (педагогическая деятельность в дошкольном, начальном общем, основном общем, среднем общем образованием) (воспитатель, учитель)»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Утвержден приказом Министерства труда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и социальной защиты РФ от 18.10.2013 №544н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Приложение 1.  Расширенный, ориентированный на перспективу перечень ИКТ-компетенций педагога, которые могут рассматриваться в качестве критериев оценки его деятельности при создании необходимых и достаточных условий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64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011" y="166967"/>
            <a:ext cx="9058542" cy="9266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Нормативно-правовое </a:t>
            </a:r>
            <a:r>
              <a:rPr lang="ru-RU" sz="2700" dirty="0" smtClean="0"/>
              <a:t>обеспечение развития  </a:t>
            </a:r>
            <a:r>
              <a:rPr lang="ru-RU" sz="2700" dirty="0"/>
              <a:t>электронного </a:t>
            </a:r>
            <a:r>
              <a:rPr lang="ru-RU" sz="2700" dirty="0" smtClean="0"/>
              <a:t>обучения </a:t>
            </a:r>
            <a:r>
              <a:rPr lang="ru-RU" dirty="0" smtClean="0"/>
              <a:t> </a:t>
            </a:r>
            <a:r>
              <a:rPr lang="ru-RU" sz="2200" dirty="0" smtClean="0"/>
              <a:t>(Региональный уровень)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Подача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заявки на участие в проекте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Проект положения о СДШ НСО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Организационные и методические рекомендации            по реализации проекта СДШ НСО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135" indent="-457135">
              <a:buFont typeface="+mj-lt"/>
              <a:buAutoNum type="arabicPeriod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Приказ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Минобрнауки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НСО с утвержденным перечнем ОО - участников проекта</a:t>
            </a:r>
          </a:p>
          <a:p>
            <a:pPr marL="457135" indent="-457135">
              <a:buFont typeface="+mj-lt"/>
              <a:buAutoNum type="arabicPeriod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Информационное письмо ГБУ ДПО НСО «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ОблЦИТ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» «Количество детей к финансированию на учебный год»</a:t>
            </a:r>
          </a:p>
          <a:p>
            <a:pPr marL="457135" indent="-457135">
              <a:buFont typeface="+mj-lt"/>
              <a:buAutoNum type="arabicPeriod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Информационное письмо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Минобрнауки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НСО «Об объемах работ по проекту СДШ НСО на учебный год»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8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26" y="40501"/>
            <a:ext cx="5512037" cy="92665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Нормативно-правовое обеспечение </a:t>
            </a:r>
            <a:br>
              <a:rPr lang="ru-RU" sz="2400" dirty="0"/>
            </a:br>
            <a:r>
              <a:rPr lang="ru-RU" sz="2400" dirty="0"/>
              <a:t>развития  электронного </a:t>
            </a:r>
            <a:r>
              <a:rPr lang="ru-RU" sz="2400" dirty="0" smtClean="0"/>
              <a:t>обучения (региональный уровень)</a:t>
            </a:r>
            <a:endParaRPr lang="ru-RU" sz="2400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829732" y="1176866"/>
            <a:ext cx="819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Приказ Минобразования Новосибирской области № 1552 от 26 июня 2018 «О реализации проекта «Сетевая дистанционная школа Новосибирской области» в 2018-2019 учебном году»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7737" y="2519611"/>
            <a:ext cx="826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Информационное письмо  ГБУ ДПО НСО «</a:t>
            </a:r>
            <a:r>
              <a:rPr lang="ru-RU" b="1" dirty="0" err="1" smtClean="0"/>
              <a:t>ОблЦИТ</a:t>
            </a:r>
            <a:r>
              <a:rPr lang="ru-RU" b="1" dirty="0" smtClean="0"/>
              <a:t>» № 01-15/298 от 10 июля 2018 «О финансировании в рамках регионального проекта «Сетевая дистанционная школа Новосибирской области» в 2018-2019 учебном году»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(по образовательным организациям НСО)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293" y="4543058"/>
            <a:ext cx="826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Информационное письмо  ГБУ ДПО НСО «ОблЦИТ» № 01-15/299 от 10 июля 2018 «О финансировании в рамках регионального проекта «Сетевая дистанционная школа Новосибирской области» в ОО г. Новосибирска 2018-2019 учебном году»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(по образовательным организациям города Новосибирска)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870" y="18815"/>
            <a:ext cx="7323667" cy="92665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30429A"/>
                </a:solidFill>
                <a:cs typeface="Times New Roman" panose="02020603050405020304" pitchFamily="18" charset="0"/>
              </a:rPr>
              <a:t>Организация образовательного процесса</a:t>
            </a:r>
            <a:endParaRPr lang="ru-RU" dirty="0">
              <a:solidFill>
                <a:srgbClr val="30429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218" y="1348966"/>
            <a:ext cx="592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96816" y="1376718"/>
            <a:ext cx="8764686" cy="4884195"/>
            <a:chOff x="296816" y="1376718"/>
            <a:chExt cx="8764686" cy="488419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96816" y="1376718"/>
              <a:ext cx="8370278" cy="3344254"/>
              <a:chOff x="296816" y="1376718"/>
              <a:chExt cx="8370278" cy="3344254"/>
            </a:xfrm>
          </p:grpSpPr>
          <p:sp>
            <p:nvSpPr>
              <p:cNvPr id="9" name="Прямоугольник 15"/>
              <p:cNvSpPr>
                <a:spLocks noChangeArrowheads="1"/>
              </p:cNvSpPr>
              <p:nvPr/>
            </p:nvSpPr>
            <p:spPr bwMode="auto">
              <a:xfrm>
                <a:off x="764666" y="3054747"/>
                <a:ext cx="4078336" cy="1097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09" indent="-285709">
                  <a:buFont typeface="Wingdings" panose="05000000000000000000" pitchFamily="2" charset="2"/>
                  <a:buChar char="Ø"/>
                  <a:defRPr/>
                </a:pPr>
                <a:r>
                  <a:rPr lang="ru-RU" sz="2177" b="1" dirty="0">
                    <a:solidFill>
                      <a:srgbClr val="0070C0"/>
                    </a:solidFill>
                  </a:rPr>
                  <a:t>Смешанное обучение</a:t>
                </a:r>
              </a:p>
              <a:p>
                <a:pPr marL="285709" indent="-285709">
                  <a:buFont typeface="Wingdings" panose="05000000000000000000" pitchFamily="2" charset="2"/>
                  <a:buChar char="Ø"/>
                  <a:defRPr/>
                </a:pPr>
                <a:r>
                  <a:rPr lang="ru-RU" sz="2177" b="1" dirty="0">
                    <a:solidFill>
                      <a:srgbClr val="0070C0"/>
                    </a:solidFill>
                  </a:rPr>
                  <a:t>Технология перевернутого класса</a:t>
                </a:r>
              </a:p>
            </p:txBody>
          </p:sp>
          <p:sp>
            <p:nvSpPr>
              <p:cNvPr id="10" name="Прямоугольник 15"/>
              <p:cNvSpPr>
                <a:spLocks noChangeArrowheads="1"/>
              </p:cNvSpPr>
              <p:nvPr/>
            </p:nvSpPr>
            <p:spPr bwMode="auto">
              <a:xfrm>
                <a:off x="366777" y="1694684"/>
                <a:ext cx="347014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2000" b="1" dirty="0">
                    <a:solidFill>
                      <a:srgbClr val="002060"/>
                    </a:solidFill>
                    <a:latin typeface="+mj-lt"/>
                  </a:rPr>
                  <a:t>с применением ЭО и ДОТ</a:t>
                </a:r>
              </a:p>
            </p:txBody>
          </p:sp>
          <p:sp>
            <p:nvSpPr>
              <p:cNvPr id="11" name="Прямоугольник 15"/>
              <p:cNvSpPr>
                <a:spLocks noChangeArrowheads="1"/>
              </p:cNvSpPr>
              <p:nvPr/>
            </p:nvSpPr>
            <p:spPr bwMode="auto">
              <a:xfrm>
                <a:off x="5138887" y="1704956"/>
                <a:ext cx="352820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2000" b="1" dirty="0">
                    <a:solidFill>
                      <a:srgbClr val="002060"/>
                    </a:solidFill>
                    <a:latin typeface="+mj-lt"/>
                  </a:rPr>
                  <a:t>исключительно ЭО и ДОТ</a:t>
                </a:r>
              </a:p>
            </p:txBody>
          </p:sp>
          <p:cxnSp>
            <p:nvCxnSpPr>
              <p:cNvPr id="12" name="Прямая со стрелкой 11"/>
              <p:cNvCxnSpPr>
                <a:endCxn id="11" idx="0"/>
              </p:cNvCxnSpPr>
              <p:nvPr/>
            </p:nvCxnSpPr>
            <p:spPr>
              <a:xfrm>
                <a:off x="4229875" y="1376718"/>
                <a:ext cx="2673116" cy="328238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 flipH="1">
                <a:off x="1619827" y="1385635"/>
                <a:ext cx="2328330" cy="344679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Прямоугольник 15"/>
              <p:cNvSpPr>
                <a:spLocks noChangeArrowheads="1"/>
              </p:cNvSpPr>
              <p:nvPr/>
            </p:nvSpPr>
            <p:spPr bwMode="auto">
              <a:xfrm>
                <a:off x="296816" y="2180558"/>
                <a:ext cx="4721956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135" indent="-457135">
                  <a:buFont typeface="Wingdings" panose="05000000000000000000" pitchFamily="2" charset="2"/>
                  <a:buChar char="q"/>
                  <a:defRPr/>
                </a:pPr>
                <a:r>
                  <a:rPr lang="ru-RU" sz="2400" b="1" dirty="0">
                    <a:solidFill>
                      <a:srgbClr val="002060"/>
                    </a:solidFill>
                  </a:rPr>
                  <a:t>автономная группа</a:t>
                </a:r>
              </a:p>
              <a:p>
                <a:pPr marL="457135" indent="-457135">
                  <a:buFont typeface="Wingdings" panose="05000000000000000000" pitchFamily="2" charset="2"/>
                  <a:buChar char="q"/>
                  <a:defRPr/>
                </a:pPr>
                <a:r>
                  <a:rPr lang="ru-RU" sz="2400" b="1" dirty="0">
                    <a:solidFill>
                      <a:srgbClr val="002060"/>
                    </a:solidFill>
                  </a:rPr>
                  <a:t>виртуальная </a:t>
                </a:r>
                <a:r>
                  <a:rPr lang="ru-RU" sz="2400" b="1" dirty="0" err="1">
                    <a:solidFill>
                      <a:srgbClr val="002060"/>
                    </a:solidFill>
                  </a:rPr>
                  <a:t>межклассная</a:t>
                </a:r>
                <a:r>
                  <a:rPr lang="ru-RU" sz="2400" b="1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20688" y="4143378"/>
                <a:ext cx="4275184" cy="577594"/>
              </a:xfrm>
              <a:prstGeom prst="roundRect">
                <a:avLst/>
              </a:prstGeom>
              <a:gradFill>
                <a:gsLst>
                  <a:gs pos="0">
                    <a:srgbClr val="D5DBDB"/>
                  </a:gs>
                  <a:gs pos="100000">
                    <a:srgbClr val="F4F6F6"/>
                  </a:gs>
                </a:gsLst>
                <a:lin ang="14100000" scaled="0"/>
              </a:gra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Учитель и ученик в одной школе</a:t>
                </a:r>
                <a:endParaRPr lang="ru-RU" sz="1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" name="Скругленный прямоугольник 6"/>
            <p:cNvSpPr/>
            <p:nvPr/>
          </p:nvSpPr>
          <p:spPr>
            <a:xfrm>
              <a:off x="4843002" y="4143378"/>
              <a:ext cx="4119977" cy="577594"/>
            </a:xfrm>
            <a:prstGeom prst="roundRect">
              <a:avLst/>
            </a:prstGeom>
            <a:gradFill>
              <a:gsLst>
                <a:gs pos="0">
                  <a:srgbClr val="D5DBDB"/>
                </a:gs>
                <a:gs pos="100000">
                  <a:srgbClr val="F4F6F6"/>
                </a:gs>
              </a:gsLst>
              <a:lin ang="14100000" scaled="0"/>
            </a:gra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</a:rPr>
                <a:t>Учитель и ученик территориально удалены друг от друга</a:t>
              </a:r>
            </a:p>
          </p:txBody>
        </p:sp>
        <p:sp>
          <p:nvSpPr>
            <p:cNvPr id="8" name="Прямоугольник 15"/>
            <p:cNvSpPr>
              <a:spLocks noChangeArrowheads="1"/>
            </p:cNvSpPr>
            <p:nvPr/>
          </p:nvSpPr>
          <p:spPr bwMode="auto">
            <a:xfrm>
              <a:off x="4566342" y="4851232"/>
              <a:ext cx="4495160" cy="1409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09" indent="-285709">
                <a:lnSpc>
                  <a:spcPct val="107000"/>
                </a:lnSpc>
                <a:buFont typeface="Wingdings" panose="05000000000000000000" pitchFamily="2" charset="2"/>
                <a:buChar char="ü"/>
              </a:pPr>
              <a:r>
                <a:rPr lang="ru-RU" sz="1600" b="1" dirty="0">
                  <a:solidFill>
                    <a:srgbClr val="002060"/>
                  </a:solidFill>
                </a:rPr>
                <a:t>обучающиеся 6 класса (естественнонаучное направление) из 2-х районов (Чулымский, Мошковский) </a:t>
              </a:r>
            </a:p>
            <a:p>
              <a:pPr marL="285709" indent="-285709">
                <a:lnSpc>
                  <a:spcPct val="107000"/>
                </a:lnSpc>
                <a:buFont typeface="Wingdings" panose="05000000000000000000" pitchFamily="2" charset="2"/>
                <a:buChar char="ü"/>
              </a:pPr>
              <a:r>
                <a:rPr lang="ru-RU" sz="1600" b="1" dirty="0">
                  <a:solidFill>
                    <a:srgbClr val="002060"/>
                  </a:solidFill>
                </a:rPr>
                <a:t>сетевые педагоги из МБОУ СОШ №151           г. Новосибирска и МБОУ лицей г. Татарска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87" y="2139751"/>
            <a:ext cx="3715402" cy="17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5"/>
          <p:cNvSpPr>
            <a:spLocks noChangeArrowheads="1"/>
          </p:cNvSpPr>
          <p:nvPr/>
        </p:nvSpPr>
        <p:spPr bwMode="auto">
          <a:xfrm>
            <a:off x="1619827" y="943807"/>
            <a:ext cx="5342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Реализация ООП или их частей</a:t>
            </a:r>
          </a:p>
        </p:txBody>
      </p:sp>
    </p:spTree>
    <p:extLst>
      <p:ext uri="{BB962C8B-B14F-4D97-AF65-F5344CB8AC3E}">
        <p14:creationId xmlns:p14="http://schemas.microsoft.com/office/powerpoint/2010/main" val="313186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232" y="130837"/>
            <a:ext cx="7323667" cy="92665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Учет успеваемости в традиционной системе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007" y="1271396"/>
            <a:ext cx="8690600" cy="47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42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Учет успеваемости в СДО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773" y="1127994"/>
            <a:ext cx="8786412" cy="492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595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Учет успеваемости при использовании традиционной формы и СДО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1857" y="1176338"/>
            <a:ext cx="7531486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716" y="2103805"/>
            <a:ext cx="1796837" cy="13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99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393" y="130837"/>
            <a:ext cx="7323667" cy="92665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Равенство систем обучения</a:t>
            </a:r>
            <a:r>
              <a:rPr lang="ru-RU" dirty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164E25"/>
                </a:solidFill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0253" y="1167856"/>
            <a:ext cx="7115807" cy="5096933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68115" y="2216765"/>
            <a:ext cx="2216034" cy="3136735"/>
            <a:chOff x="2120" y="1434"/>
            <a:chExt cx="1396" cy="1976"/>
          </a:xfrm>
        </p:grpSpPr>
        <p:pic>
          <p:nvPicPr>
            <p:cNvPr id="6" name="Picture 5" descr="books, doctor, education, female, girl, lady, librarian, library, phd, prepod, professor, school, sexy, student, study, teach, teacher, woman ic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0" y="1434"/>
              <a:ext cx="1316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120" y="2741"/>
              <a:ext cx="1325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99" b="1" dirty="0">
                  <a:latin typeface="Cambria" pitchFamily="18" charset="0"/>
                </a:rPr>
                <a:t>Обучающийся </a:t>
              </a:r>
            </a:p>
            <a:p>
              <a:pPr algn="ctr"/>
              <a:r>
                <a:rPr lang="ru-RU" sz="2099" b="1" dirty="0">
                  <a:latin typeface="Cambria" pitchFamily="18" charset="0"/>
                </a:rPr>
                <a:t>очного </a:t>
              </a:r>
            </a:p>
            <a:p>
              <a:pPr algn="ctr"/>
              <a:r>
                <a:rPr lang="ru-RU" sz="2099" b="1" dirty="0">
                  <a:latin typeface="Cambria" pitchFamily="18" charset="0"/>
                </a:rPr>
                <a:t>обучения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890036" y="2145573"/>
            <a:ext cx="2114439" cy="3151022"/>
            <a:chOff x="2184" y="1434"/>
            <a:chExt cx="1332" cy="1985"/>
          </a:xfrm>
        </p:grpSpPr>
        <p:pic>
          <p:nvPicPr>
            <p:cNvPr id="9" name="Picture 8" descr="books, doctor, education, female, girl, lady, librarian, library, phd, prepod, professor, school, sexy, student, study, teach, teacher, woman ic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0" y="1434"/>
              <a:ext cx="1316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184" y="2750"/>
              <a:ext cx="1325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99" b="1" dirty="0">
                  <a:latin typeface="Cambria" pitchFamily="18" charset="0"/>
                </a:rPr>
                <a:t>Обучающийся </a:t>
              </a:r>
            </a:p>
            <a:p>
              <a:pPr algn="ctr"/>
              <a:r>
                <a:rPr lang="ru-RU" sz="2099" b="1" dirty="0">
                  <a:latin typeface="Cambria" pitchFamily="18" charset="0"/>
                </a:rPr>
                <a:t>виртуальной</a:t>
              </a:r>
            </a:p>
            <a:p>
              <a:pPr algn="ctr"/>
              <a:r>
                <a:rPr lang="ru-RU" sz="2099" b="1" dirty="0">
                  <a:latin typeface="Cambria" pitchFamily="18" charset="0"/>
                </a:rPr>
                <a:t> группы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068997" y="3284546"/>
            <a:ext cx="1152464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99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068997" y="3716323"/>
            <a:ext cx="1152464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99"/>
          </a:p>
        </p:txBody>
      </p:sp>
    </p:spTree>
    <p:extLst>
      <p:ext uri="{BB962C8B-B14F-4D97-AF65-F5344CB8AC3E}">
        <p14:creationId xmlns:p14="http://schemas.microsoft.com/office/powerpoint/2010/main" val="1018268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255" y="1091348"/>
            <a:ext cx="7183389" cy="23623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! Количество часов обучения в СДО входит в часы учебного плана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CBCA9-0B06-4988-9B64-CC52801E724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4" name="Picture 9" descr="MC900434929[1]">
            <a:extLst>
              <a:ext uri="{FF2B5EF4-FFF2-40B4-BE49-F238E27FC236}">
                <a16:creationId xmlns:a16="http://schemas.microsoft.com/office/drawing/2014/main" xmlns="" id="{183A80B1-6B44-4915-96B2-642C969AE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2" y="1066606"/>
            <a:ext cx="1175530" cy="117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3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55" y="1340877"/>
            <a:ext cx="8568502" cy="5040296"/>
          </a:xfrm>
        </p:spPr>
        <p:txBody>
          <a:bodyPr>
            <a:normAutofit lnSpcReduction="10000"/>
          </a:bodyPr>
          <a:lstStyle/>
          <a:p>
            <a:pPr marL="533324" indent="-533324"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Региональный оператор проекта –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подведомственная организация Минобрнауки НСО (ГБУ ДПО НСО «ОблЦИТ»)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  <a:p>
            <a:pPr marL="533324" indent="-533324"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Руководитель проекта –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сотрудник регионального оператора проекта (Ким Неля Андреевна, зам. директора по УМР ГБУ ДПО НСО «ОблЦИТ»)</a:t>
            </a:r>
          </a:p>
          <a:p>
            <a:pPr marL="533324" indent="-533324"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Региональный координатор проекта –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методист ГБУ ДПО НСО «ОблЦИТ», организующий работу в РСДО, взаимодействует с муниципальными координаторами, предоставляющий отчетность в Минобрнауки НСО </a:t>
            </a:r>
            <a:endParaRPr lang="en-US" sz="2600" b="1" dirty="0">
              <a:solidFill>
                <a:schemeClr val="tx2">
                  <a:lumMod val="75000"/>
                </a:schemeClr>
              </a:solidFill>
            </a:endParaRPr>
          </a:p>
          <a:p>
            <a:pPr marL="533324" indent="-533324"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Муниципальный координатор проекта -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сотрудник ММЦ,  организующий работу тьюторов ОО, отслеживающий работу в РСДО по муниципалитету, предоставляющий отчетность на региональный уровень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91831" y="116806"/>
            <a:ext cx="6714820" cy="8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35" tIns="45717" rIns="91435" bIns="45717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1177">
              <a:defRPr/>
            </a:pPr>
            <a:r>
              <a:rPr lang="ru-RU" sz="3083" dirty="0">
                <a:solidFill>
                  <a:srgbClr val="164E25"/>
                </a:solidFill>
                <a:latin typeface="+mj-lt"/>
                <a:cs typeface="Times New Roman" panose="02020603050405020304" pitchFamily="18" charset="0"/>
              </a:rPr>
              <a:t>Понятия в проекте «СДШ НСО» </a:t>
            </a:r>
          </a:p>
        </p:txBody>
      </p:sp>
    </p:spTree>
    <p:extLst>
      <p:ext uri="{BB962C8B-B14F-4D97-AF65-F5344CB8AC3E}">
        <p14:creationId xmlns:p14="http://schemas.microsoft.com/office/powerpoint/2010/main" val="24944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33287" y="1390511"/>
            <a:ext cx="8683636" cy="509693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		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«Об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утверждении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списков»: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общеобразовательных организаций с устойчиво низкими образовательными результатами, расположенных на территории Новосибирской области, 2018 г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общеобразовательных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организаций в «группе риска», расположенных на территории Новосибирской области, 2018 г. 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48441" y="94003"/>
            <a:ext cx="5734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Письмо ГКУ НСО НИМРО 68/01-11 от 12.02.2018</a:t>
            </a:r>
          </a:p>
        </p:txBody>
      </p:sp>
    </p:spTree>
    <p:extLst>
      <p:ext uri="{BB962C8B-B14F-4D97-AF65-F5344CB8AC3E}">
        <p14:creationId xmlns:p14="http://schemas.microsoft.com/office/powerpoint/2010/main" val="378433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55" y="1340877"/>
            <a:ext cx="8568502" cy="5040296"/>
          </a:xfrm>
        </p:spPr>
        <p:txBody>
          <a:bodyPr/>
          <a:lstStyle/>
          <a:p>
            <a:pPr marL="533324" indent="-533324">
              <a:lnSpc>
                <a:spcPct val="80000"/>
              </a:lnSpc>
              <a:buFont typeface="+mj-lt"/>
              <a:buAutoNum type="arabicPeriod" startAt="5"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Школьный координатор проекта –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сотрудник ОО – участника проекта, организующий работу тьюторов ОО, отслеживающий работу в РСДО в ОО, предоставляющий отчетность на муниципальный уровень 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  <a:p>
            <a:pPr marL="533324" indent="-533324">
              <a:lnSpc>
                <a:spcPct val="80000"/>
              </a:lnSpc>
              <a:buFont typeface="+mj-lt"/>
              <a:buAutoNum type="arabicPeriod" startAt="5"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Базовая школа –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ОО,  где обучение ведется сетевыми педагогами </a:t>
            </a:r>
            <a:r>
              <a:rPr lang="ru-RU" sz="2600" u="sng" dirty="0">
                <a:solidFill>
                  <a:schemeClr val="tx2">
                    <a:lumMod val="75000"/>
                  </a:schemeClr>
                </a:solidFill>
              </a:rPr>
              <a:t>обязательно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 с обучающимися других ОО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  <a:p>
            <a:pPr marL="533324" indent="-533324">
              <a:lnSpc>
                <a:spcPct val="80000"/>
              </a:lnSpc>
              <a:buFont typeface="+mj-lt"/>
              <a:buAutoNum type="arabicPeriod" startAt="5"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Сетевой педагог – 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учитель-предметник, прошедший ПК, уверенно использующий в своей работе ИКТ, возможности СДО «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Moodle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» и ресурсы РСДО</a:t>
            </a:r>
          </a:p>
          <a:p>
            <a:pPr marL="533324" indent="-533324">
              <a:lnSpc>
                <a:spcPct val="80000"/>
              </a:lnSpc>
              <a:buFont typeface="+mj-lt"/>
              <a:buAutoNum type="arabicPeriod" startAt="5"/>
            </a:pPr>
            <a:r>
              <a:rPr lang="ru-RU" sz="2600" b="1" dirty="0" err="1">
                <a:solidFill>
                  <a:schemeClr val="tx2">
                    <a:lumMod val="75000"/>
                  </a:schemeClr>
                </a:solidFill>
              </a:rPr>
              <a:t>Тьютор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 ОО –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педагог в ОО, оказывающий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помощь обучающимся в доступе к школьному компьютеру         и РСДО, контролирует их авторизацию, ход обучения)</a:t>
            </a:r>
            <a:endParaRPr 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91831" y="116806"/>
            <a:ext cx="6714820" cy="8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35" tIns="45717" rIns="91435" bIns="45717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083" dirty="0">
                <a:solidFill>
                  <a:srgbClr val="164E25"/>
                </a:solidFill>
                <a:latin typeface="+mj-lt"/>
                <a:cs typeface="Times New Roman" panose="02020603050405020304" pitchFamily="18" charset="0"/>
              </a:rPr>
              <a:t>Понятия в проекте «СДШ НСО» </a:t>
            </a:r>
          </a:p>
        </p:txBody>
      </p:sp>
    </p:spTree>
    <p:extLst>
      <p:ext uri="{BB962C8B-B14F-4D97-AF65-F5344CB8AC3E}">
        <p14:creationId xmlns:p14="http://schemas.microsoft.com/office/powerpoint/2010/main" val="35492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760" y="1700898"/>
            <a:ext cx="8229168" cy="3888228"/>
          </a:xfrm>
        </p:spPr>
        <p:txBody>
          <a:bodyPr/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Постановление Главы администрации о реализации проекта в муниципалитете (в приложении перечень ОО, положение о СДШ – под условия своего района)</a:t>
            </a:r>
          </a:p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Приказ управления образования о реализации регионального проекта СДШ НСО (утверждение списка ОО, перечень предметов, количество детей   и сетевых педагогов в районе)</a:t>
            </a:r>
          </a:p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Составление схемы формирования межшкольных групп в районе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14929" y="111252"/>
            <a:ext cx="4824283" cy="8571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Нормативные документы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муниципального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11220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CBCA9-0B06-4988-9B64-CC52801E724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18875" y="181"/>
            <a:ext cx="8228305" cy="90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82" tIns="47292" rIns="94582" bIns="47292" numCol="1" anchor="ctr" anchorCtr="0" compatLnSpc="1">
            <a:prstTxWarp prst="textNoShape">
              <a:avLst/>
            </a:prstTxWarp>
            <a:noAutofit/>
          </a:bodyPr>
          <a:lstStyle>
            <a:lvl1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sz="47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83" b="1" dirty="0">
                <a:solidFill>
                  <a:srgbClr val="164E25"/>
                </a:solidFill>
                <a:cs typeface="Times New Roman" panose="02020603050405020304" pitchFamily="18" charset="0"/>
              </a:rPr>
              <a:t>Локальные акты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53" y="901593"/>
            <a:ext cx="8319010" cy="373189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848" y="4865759"/>
            <a:ext cx="8228305" cy="90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82" tIns="47292" rIns="94582" bIns="47292" numCol="1" anchor="ctr" anchorCtr="0" compatLnSpc="1">
            <a:prstTxWarp prst="textNoShape">
              <a:avLst/>
            </a:prstTxWarp>
            <a:noAutofit/>
          </a:bodyPr>
          <a:lstStyle>
            <a:lvl1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sz="47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83" b="1" dirty="0">
                <a:solidFill>
                  <a:srgbClr val="30429A"/>
                </a:solidFill>
                <a:cs typeface="Times New Roman" panose="02020603050405020304" pitchFamily="18" charset="0"/>
              </a:rPr>
              <a:t>См. п.: 4 – 9</a:t>
            </a:r>
          </a:p>
        </p:txBody>
      </p:sp>
    </p:spTree>
    <p:extLst>
      <p:ext uri="{BB962C8B-B14F-4D97-AF65-F5344CB8AC3E}">
        <p14:creationId xmlns:p14="http://schemas.microsoft.com/office/powerpoint/2010/main" val="38991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55" y="1628894"/>
            <a:ext cx="8568502" cy="44642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Приказ о введении ЭО и ДОТ с указанием введения изменений в основную образовательную программу ОО и рабочие программы сетевых учителей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Утвержденное положение о СДШ (с функциональными обязанностями всех участников проекта)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Правила организации дистанционного обучения школьников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Положение об оценивании учебных достижений обучающихся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Порядок составления расписания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77932" y="102199"/>
            <a:ext cx="6058468" cy="8571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Примерные нормативные документы школьного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38244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46" y="1628895"/>
            <a:ext cx="8784515" cy="43922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Процедуры учета результатов текущей и промежуточной аттестации обучающихся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Заявления от родителей обучающихся или самих обучающихся на обучение с использованием ЭО и ДОТ с согласием на обработку персональных данных в РСДО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Приказы о назначении сетевых педагогов, тьюторов     и о формировании групп обучающихся с использованием ЭО и ДОТ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Приказы на выплату в рамках проекта (согласно фактически отработанному времени)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49536" y="138412"/>
            <a:ext cx="6058468" cy="8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>
            <a:prstTxWarp prst="textNoShape">
              <a:avLst/>
            </a:prstTxWarp>
            <a:noAutofit/>
          </a:bodyPr>
          <a:lstStyle>
            <a:lvl1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sz="47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Примерные нормативные документы школьного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1948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8931" y="0"/>
            <a:ext cx="3153319" cy="926658"/>
          </a:xfrm>
        </p:spPr>
        <p:txBody>
          <a:bodyPr/>
          <a:lstStyle/>
          <a:p>
            <a:r>
              <a:rPr lang="ru-RU" dirty="0"/>
              <a:t>Мониторинг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21186" y="1117045"/>
            <a:ext cx="8195735" cy="5096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Участники: 38 ОО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(письмо Минобразования Новосибирской области 11813-03/25 от 20.11.2018 г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.,)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069278" y="3090046"/>
            <a:ext cx="3886200" cy="18827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30429A"/>
                </a:solidFill>
              </a:rPr>
              <a:t>Сроки проведения: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30429A"/>
                </a:solidFill>
              </a:rPr>
              <a:t>с 23.11.2018 по 13.12.2018 г.</a:t>
            </a:r>
            <a:endParaRPr lang="ru-RU" b="1" dirty="0">
              <a:solidFill>
                <a:srgbClr val="30429A"/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742950" y="2919130"/>
            <a:ext cx="4256340" cy="2893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30429A"/>
                </a:solidFill>
              </a:rPr>
              <a:t>4 категории участников:</a:t>
            </a:r>
          </a:p>
          <a:p>
            <a:pPr lvl="1"/>
            <a:r>
              <a:rPr lang="ru-RU" b="1" dirty="0">
                <a:solidFill>
                  <a:srgbClr val="30429A"/>
                </a:solidFill>
              </a:rPr>
              <a:t>Заместитель директора</a:t>
            </a:r>
          </a:p>
          <a:p>
            <a:pPr lvl="1"/>
            <a:r>
              <a:rPr lang="ru-RU" b="1" dirty="0">
                <a:solidFill>
                  <a:srgbClr val="30429A"/>
                </a:solidFill>
              </a:rPr>
              <a:t>Учитель</a:t>
            </a:r>
          </a:p>
          <a:p>
            <a:pPr lvl="1"/>
            <a:r>
              <a:rPr lang="ru-RU" b="1" dirty="0">
                <a:solidFill>
                  <a:srgbClr val="30429A"/>
                </a:solidFill>
              </a:rPr>
              <a:t>Ученик</a:t>
            </a:r>
          </a:p>
          <a:p>
            <a:pPr lvl="1"/>
            <a:r>
              <a:rPr lang="ru-RU" b="1" dirty="0">
                <a:solidFill>
                  <a:srgbClr val="30429A"/>
                </a:solidFill>
              </a:rPr>
              <a:t>Родитель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8583" y="5443671"/>
            <a:ext cx="7477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0429A"/>
                </a:solidFill>
              </a:rPr>
              <a:t>Все вопросы: Деревягина Диана Александровна, ст. методист ОДО</a:t>
            </a:r>
            <a:br>
              <a:rPr lang="ru-RU" b="1" dirty="0" smtClean="0">
                <a:solidFill>
                  <a:srgbClr val="30429A"/>
                </a:solidFill>
              </a:rPr>
            </a:br>
            <a:r>
              <a:rPr lang="en-US" b="1" dirty="0" smtClean="0">
                <a:solidFill>
                  <a:srgbClr val="30429A"/>
                </a:solidFill>
                <a:hlinkClick r:id="rId2"/>
              </a:rPr>
              <a:t>dda@oblcit.ru</a:t>
            </a:r>
            <a:r>
              <a:rPr lang="en-US" b="1" dirty="0" smtClean="0">
                <a:solidFill>
                  <a:srgbClr val="30429A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30429A"/>
                </a:solidFill>
              </a:rPr>
              <a:t>349 5 800 (</a:t>
            </a:r>
            <a:r>
              <a:rPr lang="ru-RU" b="1" dirty="0" smtClean="0">
                <a:solidFill>
                  <a:srgbClr val="30429A"/>
                </a:solidFill>
              </a:rPr>
              <a:t>доб. 132)</a:t>
            </a:r>
            <a:endParaRPr lang="ru-RU" b="1" dirty="0">
              <a:solidFill>
                <a:srgbClr val="304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Анкета для </a:t>
            </a:r>
            <a:r>
              <a:rPr lang="ru-RU" dirty="0" err="1"/>
              <a:t>зам.директора</a:t>
            </a:r>
            <a:r>
              <a:rPr lang="ru-RU" dirty="0"/>
              <a:t>, курирующего в ОО  направления «Электронное обучение» и «Сетевые сообщества» - 1 ответ от ОО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8650" y="2273300"/>
            <a:ext cx="3886200" cy="390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hlinkClick r:id="rId2"/>
              </a:rPr>
              <a:t>https://goo.gl/YQaNQA</a:t>
            </a:r>
            <a:endParaRPr lang="ru-RU" smtClean="0"/>
          </a:p>
          <a:p>
            <a:r>
              <a:rPr lang="ru-RU" smtClean="0"/>
              <a:t>4 вопроса по направлению «Сетевые сообщества»</a:t>
            </a:r>
          </a:p>
          <a:p>
            <a:r>
              <a:rPr lang="ru-RU" smtClean="0"/>
              <a:t>6 вопросов по направлению Развитие электронного обучения и дистанционных образовательных технологий" (проект "Сетевая дистанционная школа" Новосибирской области")</a:t>
            </a:r>
          </a:p>
          <a:p>
            <a:r>
              <a:rPr lang="ru-RU" smtClean="0"/>
              <a:t>1 общий вопрос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24425" y="2273300"/>
            <a:ext cx="3886200" cy="390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Вопрос по пакету нормативных документов в рамках проекта СДШ НСО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3539106"/>
            <a:ext cx="3995789" cy="22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Анкета для учителя СДШ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hlinkClick r:id="rId2"/>
              </a:rPr>
              <a:t>https://</a:t>
            </a:r>
            <a:r>
              <a:rPr lang="ru-RU" sz="2800" b="1" dirty="0" smtClean="0">
                <a:hlinkClick r:id="rId2"/>
              </a:rPr>
              <a:t>goo.gl/QLjMuN</a:t>
            </a:r>
            <a:endParaRPr lang="ru-RU" sz="2800" b="1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83845" y="1958190"/>
            <a:ext cx="7410450" cy="390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30429A"/>
                </a:solidFill>
              </a:rPr>
              <a:t>К опросу приглашаются:</a:t>
            </a:r>
          </a:p>
          <a:p>
            <a:r>
              <a:rPr lang="ru-RU" sz="2400" b="1" dirty="0" smtClean="0">
                <a:solidFill>
                  <a:srgbClr val="30429A"/>
                </a:solidFill>
              </a:rPr>
              <a:t>все сетевые учителя ОО с УНОР или в «группе риска», участвующие в проекте СДШ (если обучающиеся школы работают в проекте СДШ с учителями своей школы)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30429A"/>
                </a:solidFill>
              </a:rPr>
              <a:t>ИЛИ</a:t>
            </a:r>
          </a:p>
          <a:p>
            <a:r>
              <a:rPr lang="ru-RU" sz="2400" b="1" dirty="0" smtClean="0">
                <a:solidFill>
                  <a:srgbClr val="30429A"/>
                </a:solidFill>
              </a:rPr>
              <a:t>все сетевые учителя </a:t>
            </a:r>
            <a:r>
              <a:rPr lang="ru-RU" sz="2400" b="1" dirty="0" smtClean="0">
                <a:solidFill>
                  <a:srgbClr val="C00000"/>
                </a:solidFill>
              </a:rPr>
              <a:t>базовой</a:t>
            </a:r>
            <a:r>
              <a:rPr lang="ru-RU" sz="2400" b="1" dirty="0" smtClean="0">
                <a:solidFill>
                  <a:srgbClr val="30429A"/>
                </a:solidFill>
              </a:rPr>
              <a:t> школы (если обучающиеся ОО с УНОР или в «группе риска» работают в проекте СДШ с учителями базовой школы)</a:t>
            </a:r>
            <a:endParaRPr lang="ru-RU" sz="2400" b="1" dirty="0">
              <a:solidFill>
                <a:srgbClr val="304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65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22804" y="0"/>
            <a:ext cx="3738495" cy="926658"/>
          </a:xfrm>
        </p:spPr>
        <p:txBody>
          <a:bodyPr>
            <a:normAutofit/>
          </a:bodyPr>
          <a:lstStyle/>
          <a:p>
            <a:r>
              <a:rPr lang="ru-RU" dirty="0" smtClean="0"/>
              <a:t>Анкета для ученика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hlinkClick r:id="rId2"/>
              </a:rPr>
              <a:t>https://</a:t>
            </a:r>
            <a:r>
              <a:rPr lang="ru-RU" sz="2400" b="1" dirty="0" smtClean="0">
                <a:hlinkClick r:id="rId2"/>
              </a:rPr>
              <a:t>goo.gl/NvFVzF</a:t>
            </a:r>
            <a:endParaRPr lang="ru-RU" sz="2400" b="1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33450" y="2197101"/>
            <a:ext cx="7410450" cy="390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30429A"/>
                </a:solidFill>
              </a:rPr>
              <a:t>К опросу приглашаются:</a:t>
            </a:r>
          </a:p>
          <a:p>
            <a:r>
              <a:rPr lang="ru-RU" sz="2400" b="1" dirty="0" smtClean="0">
                <a:solidFill>
                  <a:srgbClr val="30429A"/>
                </a:solidFill>
              </a:rPr>
              <a:t> обучающиеся ОО с УНОР или в «группе риска», участвующие в проекте СДШ </a:t>
            </a:r>
            <a:r>
              <a:rPr lang="ru-RU" sz="2400" b="1" dirty="0" smtClean="0">
                <a:solidFill>
                  <a:srgbClr val="30429A"/>
                </a:solidFill>
              </a:rPr>
              <a:t/>
            </a:r>
            <a:br>
              <a:rPr lang="ru-RU" sz="2400" b="1" dirty="0" smtClean="0">
                <a:solidFill>
                  <a:srgbClr val="30429A"/>
                </a:solidFill>
              </a:rPr>
            </a:br>
            <a:r>
              <a:rPr lang="ru-RU" sz="2400" b="1" dirty="0" smtClean="0">
                <a:solidFill>
                  <a:srgbClr val="30429A"/>
                </a:solidFill>
              </a:rPr>
              <a:t>(</a:t>
            </a:r>
            <a:r>
              <a:rPr lang="ru-RU" sz="2400" b="1" dirty="0" smtClean="0">
                <a:solidFill>
                  <a:srgbClr val="30429A"/>
                </a:solidFill>
              </a:rPr>
              <a:t>требуется охват 70% обучающихся в СДШ и более)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30429A"/>
                </a:solidFill>
              </a:rPr>
              <a:t>И</a:t>
            </a:r>
          </a:p>
          <a:p>
            <a:r>
              <a:rPr lang="ru-RU" sz="2400" b="1" dirty="0" smtClean="0">
                <a:solidFill>
                  <a:srgbClr val="30429A"/>
                </a:solidFill>
              </a:rPr>
              <a:t> родители обучающихся ОО с УНОР или в «группе риска», участвующих в проекте СДШ </a:t>
            </a:r>
            <a:r>
              <a:rPr lang="ru-RU" sz="2400" b="1" dirty="0" smtClean="0">
                <a:solidFill>
                  <a:srgbClr val="30429A"/>
                </a:solidFill>
              </a:rPr>
              <a:t/>
            </a:r>
            <a:br>
              <a:rPr lang="ru-RU" sz="2400" b="1" dirty="0" smtClean="0">
                <a:solidFill>
                  <a:srgbClr val="30429A"/>
                </a:solidFill>
              </a:rPr>
            </a:br>
            <a:r>
              <a:rPr lang="ru-RU" sz="2400" b="1" dirty="0" smtClean="0">
                <a:solidFill>
                  <a:srgbClr val="30429A"/>
                </a:solidFill>
              </a:rPr>
              <a:t>(</a:t>
            </a:r>
            <a:r>
              <a:rPr lang="ru-RU" sz="2400" b="1" dirty="0" smtClean="0">
                <a:solidFill>
                  <a:srgbClr val="30429A"/>
                </a:solidFill>
              </a:rPr>
              <a:t>требуется охват 50% родителей обучающихся в СДШ и более)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42155" y="-77010"/>
            <a:ext cx="4048125" cy="101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363195"/>
                </a:solidFill>
              </a:rPr>
              <a:t>Анкета для родителя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942155" y="1123636"/>
            <a:ext cx="3886200" cy="95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hlinkClick r:id="rId3"/>
              </a:rPr>
              <a:t>https://goo.gl/sCtKdi</a:t>
            </a:r>
            <a:endParaRPr lang="ru-RU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07317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949" y="49805"/>
            <a:ext cx="7323667" cy="92665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Проект развития школьных </a:t>
            </a:r>
            <a:br>
              <a:rPr lang="ru-RU" sz="2400" dirty="0" smtClean="0"/>
            </a:br>
            <a:r>
              <a:rPr lang="ru-RU" sz="2400" dirty="0" smtClean="0"/>
              <a:t>информационных библиотечных центров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599568"/>
              </p:ext>
            </p:extLst>
          </p:nvPr>
        </p:nvGraphicFramePr>
        <p:xfrm>
          <a:off x="830263" y="1176338"/>
          <a:ext cx="8194675" cy="5097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96532" y="5063066"/>
            <a:ext cx="1100667" cy="369332"/>
          </a:xfrm>
          <a:prstGeom prst="rect">
            <a:avLst/>
          </a:prstGeom>
          <a:solidFill>
            <a:srgbClr val="BFCADF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16865" y="4064000"/>
            <a:ext cx="1100667" cy="369332"/>
          </a:xfrm>
          <a:prstGeom prst="rect">
            <a:avLst/>
          </a:prstGeom>
          <a:solidFill>
            <a:srgbClr val="C0DED8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2017 год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80467" y="2570530"/>
            <a:ext cx="1117600" cy="369332"/>
          </a:xfrm>
          <a:prstGeom prst="rect">
            <a:avLst/>
          </a:prstGeom>
          <a:solidFill>
            <a:srgbClr val="C7D8C6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2018 год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0263" y="1818423"/>
            <a:ext cx="34374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ШИБЦ НСО</a:t>
            </a:r>
          </a:p>
          <a:p>
            <a:r>
              <a:rPr lang="ru-RU" sz="1600" dirty="0" smtClean="0"/>
              <a:t>2016 год – 17 базовых центров </a:t>
            </a:r>
          </a:p>
          <a:p>
            <a:r>
              <a:rPr lang="ru-RU" sz="1600" dirty="0" smtClean="0"/>
              <a:t>2017 год – </a:t>
            </a:r>
            <a:r>
              <a:rPr lang="ru-RU" sz="1600" dirty="0"/>
              <a:t>37 базовых центров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2018 год – </a:t>
            </a:r>
            <a:r>
              <a:rPr lang="ru-RU" sz="1600" dirty="0"/>
              <a:t>57 базовых </a:t>
            </a:r>
            <a:r>
              <a:rPr lang="ru-RU" sz="1600" dirty="0" smtClean="0"/>
              <a:t>центров</a:t>
            </a:r>
          </a:p>
          <a:p>
            <a:endParaRPr lang="ru-RU" sz="1600" dirty="0"/>
          </a:p>
          <a:p>
            <a:r>
              <a:rPr lang="ru-RU" sz="1600" b="1" dirty="0" smtClean="0">
                <a:solidFill>
                  <a:srgbClr val="C00000"/>
                </a:solidFill>
              </a:rPr>
              <a:t>Количество ОО, подключившихся к электронным фондам РИМБЦ</a:t>
            </a:r>
          </a:p>
          <a:p>
            <a:r>
              <a:rPr lang="ru-RU" sz="1600" dirty="0"/>
              <a:t>2017 год – </a:t>
            </a:r>
            <a:r>
              <a:rPr lang="ru-RU" sz="1600" dirty="0" smtClean="0"/>
              <a:t>202 ОО</a:t>
            </a:r>
          </a:p>
          <a:p>
            <a:r>
              <a:rPr lang="ru-RU" sz="1600" dirty="0" smtClean="0"/>
              <a:t>2018 </a:t>
            </a:r>
            <a:r>
              <a:rPr lang="ru-RU" sz="1600" dirty="0"/>
              <a:t>год – </a:t>
            </a:r>
            <a:r>
              <a:rPr lang="ru-RU" sz="1600" dirty="0" smtClean="0"/>
              <a:t>635 ОО</a:t>
            </a:r>
          </a:p>
          <a:p>
            <a:r>
              <a:rPr lang="ru-RU" sz="1600" dirty="0" smtClean="0"/>
              <a:t>2019 год – 988 ОО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871421" y="6325672"/>
            <a:ext cx="273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http://lib.edu54.ru</a:t>
            </a:r>
            <a:r>
              <a:rPr lang="en-US" dirty="0" smtClean="0">
                <a:hlinkClick r:id="rId7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98067" y="1316052"/>
            <a:ext cx="241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4007 наименований</a:t>
            </a:r>
            <a:endParaRPr lang="ru-RU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01" y="49805"/>
            <a:ext cx="877133" cy="82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7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1895" y="75163"/>
            <a:ext cx="611108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Школы с УНОР - участники проекта СДШ </a:t>
            </a:r>
            <a:r>
              <a:rPr lang="ru-RU" dirty="0" smtClean="0"/>
              <a:t>НСО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19207" y="1117854"/>
            <a:ext cx="8871064" cy="3785396"/>
            <a:chOff x="545295" y="2586380"/>
            <a:chExt cx="8454690" cy="3785396"/>
          </a:xfrm>
        </p:grpSpPr>
        <p:grpSp>
          <p:nvGrpSpPr>
            <p:cNvPr id="36867" name="Group 3"/>
            <p:cNvGrpSpPr>
              <a:grpSpLocks/>
            </p:cNvGrpSpPr>
            <p:nvPr/>
          </p:nvGrpSpPr>
          <p:grpSpPr bwMode="auto">
            <a:xfrm>
              <a:off x="2784475" y="2641151"/>
              <a:ext cx="3962400" cy="3730625"/>
              <a:chOff x="184" y="2688"/>
              <a:chExt cx="1268" cy="1194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36868" name="Freeform 4"/>
              <p:cNvSpPr>
                <a:spLocks/>
              </p:cNvSpPr>
              <p:nvPr/>
            </p:nvSpPr>
            <p:spPr bwMode="invGray">
              <a:xfrm>
                <a:off x="184" y="2692"/>
                <a:ext cx="770" cy="942"/>
              </a:xfrm>
              <a:custGeom>
                <a:avLst/>
                <a:gdLst>
                  <a:gd name="T0" fmla="*/ 636 w 770"/>
                  <a:gd name="T1" fmla="*/ 0 h 942"/>
                  <a:gd name="T2" fmla="*/ 770 w 770"/>
                  <a:gd name="T3" fmla="*/ 602 h 942"/>
                  <a:gd name="T4" fmla="*/ 270 w 770"/>
                  <a:gd name="T5" fmla="*/ 942 h 942"/>
                  <a:gd name="T6" fmla="*/ 0 w 770"/>
                  <a:gd name="T7" fmla="*/ 216 h 942"/>
                  <a:gd name="T8" fmla="*/ 636 w 770"/>
                  <a:gd name="T9" fmla="*/ 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0" h="942">
                    <a:moveTo>
                      <a:pt x="636" y="0"/>
                    </a:moveTo>
                    <a:lnTo>
                      <a:pt x="770" y="602"/>
                    </a:lnTo>
                    <a:lnTo>
                      <a:pt x="270" y="942"/>
                    </a:lnTo>
                    <a:lnTo>
                      <a:pt x="0" y="216"/>
                    </a:lnTo>
                    <a:lnTo>
                      <a:pt x="63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69" name="Freeform 5"/>
              <p:cNvSpPr>
                <a:spLocks/>
              </p:cNvSpPr>
              <p:nvPr/>
            </p:nvSpPr>
            <p:spPr bwMode="invGray">
              <a:xfrm>
                <a:off x="816" y="2688"/>
                <a:ext cx="636" cy="724"/>
              </a:xfrm>
              <a:custGeom>
                <a:avLst/>
                <a:gdLst>
                  <a:gd name="T0" fmla="*/ 0 w 636"/>
                  <a:gd name="T1" fmla="*/ 2 h 724"/>
                  <a:gd name="T2" fmla="*/ 138 w 636"/>
                  <a:gd name="T3" fmla="*/ 606 h 724"/>
                  <a:gd name="T4" fmla="*/ 636 w 636"/>
                  <a:gd name="T5" fmla="*/ 724 h 724"/>
                  <a:gd name="T6" fmla="*/ 574 w 636"/>
                  <a:gd name="T7" fmla="*/ 0 h 724"/>
                  <a:gd name="T8" fmla="*/ 0 w 636"/>
                  <a:gd name="T9" fmla="*/ 2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6" h="724">
                    <a:moveTo>
                      <a:pt x="0" y="2"/>
                    </a:moveTo>
                    <a:lnTo>
                      <a:pt x="138" y="606"/>
                    </a:lnTo>
                    <a:lnTo>
                      <a:pt x="636" y="724"/>
                    </a:lnTo>
                    <a:lnTo>
                      <a:pt x="57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0" name="Freeform 6"/>
              <p:cNvSpPr>
                <a:spLocks/>
              </p:cNvSpPr>
              <p:nvPr/>
            </p:nvSpPr>
            <p:spPr bwMode="invGray">
              <a:xfrm>
                <a:off x="452" y="3296"/>
                <a:ext cx="998" cy="586"/>
              </a:xfrm>
              <a:custGeom>
                <a:avLst/>
                <a:gdLst>
                  <a:gd name="T0" fmla="*/ 0 w 998"/>
                  <a:gd name="T1" fmla="*/ 340 h 586"/>
                  <a:gd name="T2" fmla="*/ 500 w 998"/>
                  <a:gd name="T3" fmla="*/ 0 h 586"/>
                  <a:gd name="T4" fmla="*/ 998 w 998"/>
                  <a:gd name="T5" fmla="*/ 116 h 586"/>
                  <a:gd name="T6" fmla="*/ 540 w 998"/>
                  <a:gd name="T7" fmla="*/ 586 h 586"/>
                  <a:gd name="T8" fmla="*/ 0 w 998"/>
                  <a:gd name="T9" fmla="*/ 34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8" h="586">
                    <a:moveTo>
                      <a:pt x="0" y="340"/>
                    </a:moveTo>
                    <a:lnTo>
                      <a:pt x="500" y="0"/>
                    </a:lnTo>
                    <a:lnTo>
                      <a:pt x="998" y="116"/>
                    </a:lnTo>
                    <a:lnTo>
                      <a:pt x="540" y="586"/>
                    </a:lnTo>
                    <a:lnTo>
                      <a:pt x="0" y="34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6871" name="Group 7"/>
            <p:cNvGrpSpPr>
              <a:grpSpLocks/>
            </p:cNvGrpSpPr>
            <p:nvPr/>
          </p:nvGrpSpPr>
          <p:grpSpPr bwMode="auto">
            <a:xfrm>
              <a:off x="3292475" y="2974975"/>
              <a:ext cx="3203575" cy="3016250"/>
              <a:chOff x="184" y="2688"/>
              <a:chExt cx="1268" cy="1194"/>
            </a:xfrm>
          </p:grpSpPr>
          <p:sp>
            <p:nvSpPr>
              <p:cNvPr id="36872" name="Freeform 8"/>
              <p:cNvSpPr>
                <a:spLocks/>
              </p:cNvSpPr>
              <p:nvPr/>
            </p:nvSpPr>
            <p:spPr bwMode="gray">
              <a:xfrm>
                <a:off x="184" y="2692"/>
                <a:ext cx="770" cy="942"/>
              </a:xfrm>
              <a:custGeom>
                <a:avLst/>
                <a:gdLst>
                  <a:gd name="T0" fmla="*/ 636 w 770"/>
                  <a:gd name="T1" fmla="*/ 0 h 942"/>
                  <a:gd name="T2" fmla="*/ 770 w 770"/>
                  <a:gd name="T3" fmla="*/ 602 h 942"/>
                  <a:gd name="T4" fmla="*/ 270 w 770"/>
                  <a:gd name="T5" fmla="*/ 942 h 942"/>
                  <a:gd name="T6" fmla="*/ 0 w 770"/>
                  <a:gd name="T7" fmla="*/ 216 h 942"/>
                  <a:gd name="T8" fmla="*/ 636 w 770"/>
                  <a:gd name="T9" fmla="*/ 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0" h="942">
                    <a:moveTo>
                      <a:pt x="636" y="0"/>
                    </a:moveTo>
                    <a:lnTo>
                      <a:pt x="770" y="602"/>
                    </a:lnTo>
                    <a:lnTo>
                      <a:pt x="270" y="942"/>
                    </a:lnTo>
                    <a:lnTo>
                      <a:pt x="0" y="216"/>
                    </a:lnTo>
                    <a:lnTo>
                      <a:pt x="6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63529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3" name="Freeform 9"/>
              <p:cNvSpPr>
                <a:spLocks/>
              </p:cNvSpPr>
              <p:nvPr/>
            </p:nvSpPr>
            <p:spPr bwMode="gray">
              <a:xfrm>
                <a:off x="816" y="2688"/>
                <a:ext cx="636" cy="724"/>
              </a:xfrm>
              <a:custGeom>
                <a:avLst/>
                <a:gdLst>
                  <a:gd name="T0" fmla="*/ 0 w 636"/>
                  <a:gd name="T1" fmla="*/ 2 h 724"/>
                  <a:gd name="T2" fmla="*/ 138 w 636"/>
                  <a:gd name="T3" fmla="*/ 606 h 724"/>
                  <a:gd name="T4" fmla="*/ 636 w 636"/>
                  <a:gd name="T5" fmla="*/ 724 h 724"/>
                  <a:gd name="T6" fmla="*/ 574 w 636"/>
                  <a:gd name="T7" fmla="*/ 0 h 724"/>
                  <a:gd name="T8" fmla="*/ 0 w 636"/>
                  <a:gd name="T9" fmla="*/ 2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6" h="724">
                    <a:moveTo>
                      <a:pt x="0" y="2"/>
                    </a:moveTo>
                    <a:lnTo>
                      <a:pt x="138" y="606"/>
                    </a:lnTo>
                    <a:lnTo>
                      <a:pt x="636" y="724"/>
                    </a:lnTo>
                    <a:lnTo>
                      <a:pt x="574" y="0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9804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4" name="Freeform 10"/>
              <p:cNvSpPr>
                <a:spLocks/>
              </p:cNvSpPr>
              <p:nvPr/>
            </p:nvSpPr>
            <p:spPr bwMode="gray">
              <a:xfrm>
                <a:off x="452" y="3296"/>
                <a:ext cx="998" cy="586"/>
              </a:xfrm>
              <a:custGeom>
                <a:avLst/>
                <a:gdLst>
                  <a:gd name="T0" fmla="*/ 0 w 998"/>
                  <a:gd name="T1" fmla="*/ 340 h 586"/>
                  <a:gd name="T2" fmla="*/ 500 w 998"/>
                  <a:gd name="T3" fmla="*/ 0 h 586"/>
                  <a:gd name="T4" fmla="*/ 998 w 998"/>
                  <a:gd name="T5" fmla="*/ 116 h 586"/>
                  <a:gd name="T6" fmla="*/ 540 w 998"/>
                  <a:gd name="T7" fmla="*/ 586 h 586"/>
                  <a:gd name="T8" fmla="*/ 0 w 998"/>
                  <a:gd name="T9" fmla="*/ 34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8" h="586">
                    <a:moveTo>
                      <a:pt x="0" y="340"/>
                    </a:moveTo>
                    <a:lnTo>
                      <a:pt x="500" y="0"/>
                    </a:lnTo>
                    <a:lnTo>
                      <a:pt x="998" y="116"/>
                    </a:lnTo>
                    <a:lnTo>
                      <a:pt x="540" y="586"/>
                    </a:lnTo>
                    <a:lnTo>
                      <a:pt x="0" y="34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6875" name="Text Box 11"/>
            <p:cNvSpPr txBox="1">
              <a:spLocks noChangeArrowheads="1"/>
            </p:cNvSpPr>
            <p:nvPr/>
          </p:nvSpPr>
          <p:spPr bwMode="gray">
            <a:xfrm>
              <a:off x="4404849" y="4139476"/>
              <a:ext cx="1691938" cy="58477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29292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3200" b="1" dirty="0" smtClean="0">
                  <a:solidFill>
                    <a:schemeClr val="bg1"/>
                  </a:solidFill>
                </a:rPr>
                <a:t>школы </a:t>
              </a:r>
              <a:endParaRPr lang="en-US" altLang="ru-RU" sz="3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6876" name="Group 12"/>
            <p:cNvGrpSpPr>
              <a:grpSpLocks/>
            </p:cNvGrpSpPr>
            <p:nvPr/>
          </p:nvGrpSpPr>
          <p:grpSpPr bwMode="auto">
            <a:xfrm rot="4976862" flipH="1">
              <a:off x="6105525" y="2882900"/>
              <a:ext cx="323850" cy="311150"/>
              <a:chOff x="1944" y="1111"/>
              <a:chExt cx="204" cy="196"/>
            </a:xfrm>
          </p:grpSpPr>
          <p:pic>
            <p:nvPicPr>
              <p:cNvPr id="36877" name="Picture 13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flipH="1">
                <a:off x="1961" y="1124"/>
                <a:ext cx="174" cy="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878" name="Oval 14"/>
              <p:cNvSpPr>
                <a:spLocks noChangeArrowheads="1"/>
              </p:cNvSpPr>
              <p:nvPr/>
            </p:nvSpPr>
            <p:spPr bwMode="gray">
              <a:xfrm flipH="1">
                <a:off x="1962" y="1124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>
                      <a:alpha val="50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6879" name="Group 15"/>
              <p:cNvGrpSpPr>
                <a:grpSpLocks/>
              </p:cNvGrpSpPr>
              <p:nvPr/>
            </p:nvGrpSpPr>
            <p:grpSpPr bwMode="auto">
              <a:xfrm rot="1297425" flipV="1">
                <a:off x="1971" y="1258"/>
                <a:ext cx="151" cy="37"/>
                <a:chOff x="2532" y="1051"/>
                <a:chExt cx="893" cy="246"/>
              </a:xfrm>
            </p:grpSpPr>
            <p:grpSp>
              <p:nvGrpSpPr>
                <p:cNvPr id="36880" name="Group 1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6881" name="AutoShape 1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882" name="AutoShape 1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883" name="AutoShape 1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884" name="AutoShape 2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885" name="Group 2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6886" name="AutoShape 2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887" name="AutoShape 2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888" name="AutoShape 2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889" name="AutoShape 2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6890" name="Arc 26"/>
              <p:cNvSpPr>
                <a:spLocks/>
              </p:cNvSpPr>
              <p:nvPr/>
            </p:nvSpPr>
            <p:spPr bwMode="gray">
              <a:xfrm rot="25447716">
                <a:off x="1948" y="1107"/>
                <a:ext cx="196" cy="20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603 w 43200"/>
                  <a:gd name="T1" fmla="*/ 33545 h 43155"/>
                  <a:gd name="T2" fmla="*/ 22996 w 43200"/>
                  <a:gd name="T3" fmla="*/ 43155 h 43155"/>
                  <a:gd name="T4" fmla="*/ 21600 w 43200"/>
                  <a:gd name="T5" fmla="*/ 21600 h 43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155" fill="none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</a:path>
                  <a:path w="43200" h="43155" stroke="0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6891" name="Picture 27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740"/>
              <a:stretch>
                <a:fillRect/>
              </a:stretch>
            </p:blipFill>
            <p:spPr bwMode="gray">
              <a:xfrm rot="2569845" flipH="1">
                <a:off x="2015" y="1139"/>
                <a:ext cx="129" cy="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892" name="Group 28"/>
            <p:cNvGrpSpPr>
              <a:grpSpLocks/>
            </p:cNvGrpSpPr>
            <p:nvPr/>
          </p:nvGrpSpPr>
          <p:grpSpPr bwMode="auto">
            <a:xfrm rot="4976862" flipH="1">
              <a:off x="3136900" y="3386138"/>
              <a:ext cx="323850" cy="311150"/>
              <a:chOff x="1944" y="1111"/>
              <a:chExt cx="204" cy="196"/>
            </a:xfrm>
          </p:grpSpPr>
          <p:pic>
            <p:nvPicPr>
              <p:cNvPr id="36893" name="Picture 29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flipH="1">
                <a:off x="1961" y="1124"/>
                <a:ext cx="174" cy="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894" name="Oval 30"/>
              <p:cNvSpPr>
                <a:spLocks noChangeArrowheads="1"/>
              </p:cNvSpPr>
              <p:nvPr/>
            </p:nvSpPr>
            <p:spPr bwMode="gray">
              <a:xfrm flipH="1">
                <a:off x="1962" y="1124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>
                      <a:alpha val="50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6895" name="Group 31"/>
              <p:cNvGrpSpPr>
                <a:grpSpLocks/>
              </p:cNvGrpSpPr>
              <p:nvPr/>
            </p:nvGrpSpPr>
            <p:grpSpPr bwMode="auto">
              <a:xfrm rot="1297425" flipV="1">
                <a:off x="1971" y="1258"/>
                <a:ext cx="151" cy="37"/>
                <a:chOff x="2532" y="1051"/>
                <a:chExt cx="893" cy="246"/>
              </a:xfrm>
            </p:grpSpPr>
            <p:grpSp>
              <p:nvGrpSpPr>
                <p:cNvPr id="36896" name="Group 32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6897" name="AutoShape 3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898" name="AutoShape 3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899" name="AutoShape 3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900" name="AutoShape 3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01" name="Group 37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6902" name="AutoShape 3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903" name="AutoShape 3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904" name="AutoShape 4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905" name="AutoShape 4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6906" name="Arc 42"/>
              <p:cNvSpPr>
                <a:spLocks/>
              </p:cNvSpPr>
              <p:nvPr/>
            </p:nvSpPr>
            <p:spPr bwMode="gray">
              <a:xfrm rot="25447716">
                <a:off x="1948" y="1107"/>
                <a:ext cx="196" cy="20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603 w 43200"/>
                  <a:gd name="T1" fmla="*/ 33545 h 43155"/>
                  <a:gd name="T2" fmla="*/ 22996 w 43200"/>
                  <a:gd name="T3" fmla="*/ 43155 h 43155"/>
                  <a:gd name="T4" fmla="*/ 21600 w 43200"/>
                  <a:gd name="T5" fmla="*/ 21600 h 43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155" fill="none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</a:path>
                  <a:path w="43200" h="43155" stroke="0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6907" name="Picture 43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740"/>
              <a:stretch>
                <a:fillRect/>
              </a:stretch>
            </p:blipFill>
            <p:spPr bwMode="gray">
              <a:xfrm rot="2569845" flipH="1">
                <a:off x="2015" y="1139"/>
                <a:ext cx="129" cy="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908" name="Group 44"/>
            <p:cNvGrpSpPr>
              <a:grpSpLocks/>
            </p:cNvGrpSpPr>
            <p:nvPr/>
          </p:nvGrpSpPr>
          <p:grpSpPr bwMode="auto">
            <a:xfrm rot="4976862" flipH="1">
              <a:off x="5110163" y="5832475"/>
              <a:ext cx="323850" cy="311150"/>
              <a:chOff x="1944" y="1111"/>
              <a:chExt cx="204" cy="196"/>
            </a:xfrm>
          </p:grpSpPr>
          <p:pic>
            <p:nvPicPr>
              <p:cNvPr id="36909" name="Picture 45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flipH="1">
                <a:off x="1961" y="1124"/>
                <a:ext cx="174" cy="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910" name="Oval 46"/>
              <p:cNvSpPr>
                <a:spLocks noChangeArrowheads="1"/>
              </p:cNvSpPr>
              <p:nvPr/>
            </p:nvSpPr>
            <p:spPr bwMode="gray">
              <a:xfrm flipH="1">
                <a:off x="1962" y="1124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>
                      <a:alpha val="50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6911" name="Group 47"/>
              <p:cNvGrpSpPr>
                <a:grpSpLocks/>
              </p:cNvGrpSpPr>
              <p:nvPr/>
            </p:nvGrpSpPr>
            <p:grpSpPr bwMode="auto">
              <a:xfrm rot="1297425" flipV="1">
                <a:off x="1971" y="1258"/>
                <a:ext cx="151" cy="37"/>
                <a:chOff x="2532" y="1051"/>
                <a:chExt cx="893" cy="246"/>
              </a:xfrm>
            </p:grpSpPr>
            <p:grpSp>
              <p:nvGrpSpPr>
                <p:cNvPr id="36912" name="Group 4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6913" name="AutoShape 4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914" name="AutoShape 5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915" name="AutoShape 5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916" name="AutoShape 5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17" name="Group 5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6918" name="AutoShape 5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919" name="AutoShape 5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920" name="AutoShape 5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921" name="AutoShape 5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6922" name="Arc 58"/>
              <p:cNvSpPr>
                <a:spLocks/>
              </p:cNvSpPr>
              <p:nvPr/>
            </p:nvSpPr>
            <p:spPr bwMode="gray">
              <a:xfrm rot="25447716">
                <a:off x="1948" y="1107"/>
                <a:ext cx="196" cy="20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603 w 43200"/>
                  <a:gd name="T1" fmla="*/ 33545 h 43155"/>
                  <a:gd name="T2" fmla="*/ 22996 w 43200"/>
                  <a:gd name="T3" fmla="*/ 43155 h 43155"/>
                  <a:gd name="T4" fmla="*/ 21600 w 43200"/>
                  <a:gd name="T5" fmla="*/ 21600 h 43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155" fill="none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</a:path>
                  <a:path w="43200" h="43155" stroke="0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6923" name="Picture 59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740"/>
              <a:stretch>
                <a:fillRect/>
              </a:stretch>
            </p:blipFill>
            <p:spPr bwMode="gray">
              <a:xfrm rot="2569845" flipH="1">
                <a:off x="2015" y="1139"/>
                <a:ext cx="129" cy="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924" name="Text Box 60"/>
            <p:cNvSpPr txBox="1">
              <a:spLocks noChangeArrowheads="1"/>
            </p:cNvSpPr>
            <p:nvPr/>
          </p:nvSpPr>
          <p:spPr bwMode="gray">
            <a:xfrm>
              <a:off x="3887722" y="3348757"/>
              <a:ext cx="845159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5400" b="1" dirty="0" smtClean="0">
                  <a:solidFill>
                    <a:schemeClr val="bg2"/>
                  </a:solidFill>
                </a:rPr>
                <a:t>62</a:t>
              </a:r>
              <a:endParaRPr lang="en-US" altLang="ru-RU" sz="5400" b="1" dirty="0">
                <a:solidFill>
                  <a:schemeClr val="bg2"/>
                </a:solidFill>
              </a:endParaRPr>
            </a:p>
          </p:txBody>
        </p:sp>
        <p:sp>
          <p:nvSpPr>
            <p:cNvPr id="36925" name="Text Box 61"/>
            <p:cNvSpPr txBox="1">
              <a:spLocks noChangeArrowheads="1"/>
            </p:cNvSpPr>
            <p:nvPr/>
          </p:nvSpPr>
          <p:spPr bwMode="gray">
            <a:xfrm>
              <a:off x="5249076" y="3323431"/>
              <a:ext cx="95410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5400" b="1" dirty="0" smtClean="0">
                  <a:solidFill>
                    <a:schemeClr val="accent3">
                      <a:lumMod val="50000"/>
                    </a:schemeClr>
                  </a:solidFill>
                </a:rPr>
                <a:t>44</a:t>
              </a:r>
              <a:endParaRPr lang="en-US" altLang="ru-RU" sz="5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6926" name="Text Box 62"/>
            <p:cNvSpPr txBox="1">
              <a:spLocks noChangeArrowheads="1"/>
            </p:cNvSpPr>
            <p:nvPr/>
          </p:nvSpPr>
          <p:spPr bwMode="gray">
            <a:xfrm>
              <a:off x="4792997" y="4687386"/>
              <a:ext cx="845159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5400" b="1" dirty="0" smtClean="0">
                  <a:solidFill>
                    <a:schemeClr val="bg1"/>
                  </a:solidFill>
                </a:rPr>
                <a:t>24</a:t>
              </a:r>
              <a:endParaRPr lang="en-US" altLang="ru-RU" sz="5400" b="1" dirty="0">
                <a:solidFill>
                  <a:schemeClr val="bg1"/>
                </a:solidFill>
              </a:endParaRPr>
            </a:p>
          </p:txBody>
        </p:sp>
        <p:sp>
          <p:nvSpPr>
            <p:cNvPr id="36927" name="AutoShape 63"/>
            <p:cNvSpPr>
              <a:spLocks/>
            </p:cNvSpPr>
            <p:nvPr/>
          </p:nvSpPr>
          <p:spPr bwMode="auto">
            <a:xfrm>
              <a:off x="7154220" y="2586380"/>
              <a:ext cx="1845765" cy="1000339"/>
            </a:xfrm>
            <a:prstGeom prst="accentCallout2">
              <a:avLst>
                <a:gd name="adj1" fmla="val 31167"/>
                <a:gd name="adj2" fmla="val -5046"/>
                <a:gd name="adj3" fmla="val 31167"/>
                <a:gd name="adj4" fmla="val -38907"/>
                <a:gd name="adj5" fmla="val 48904"/>
                <a:gd name="adj6" fmla="val -4786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r>
                <a:rPr lang="ru-RU" alt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2017 год </a:t>
              </a:r>
              <a:endParaRPr lang="en-US" alt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928" name="AutoShape 64"/>
            <p:cNvSpPr>
              <a:spLocks/>
            </p:cNvSpPr>
            <p:nvPr/>
          </p:nvSpPr>
          <p:spPr bwMode="auto">
            <a:xfrm>
              <a:off x="6808474" y="5239566"/>
              <a:ext cx="1945649" cy="954409"/>
            </a:xfrm>
            <a:prstGeom prst="accentCallout2">
              <a:avLst>
                <a:gd name="adj1" fmla="val 31167"/>
                <a:gd name="adj2" fmla="val -5046"/>
                <a:gd name="adj3" fmla="val 31167"/>
                <a:gd name="adj4" fmla="val -38907"/>
                <a:gd name="adj5" fmla="val 78787"/>
                <a:gd name="adj6" fmla="val -722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r>
                <a:rPr lang="ru-RU" alt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2018</a:t>
              </a:r>
            </a:p>
            <a:p>
              <a:pPr eaLnBrk="0" hangingPunct="0"/>
              <a:r>
                <a:rPr lang="ru-RU" altLang="ru-RU" b="1" dirty="0">
                  <a:solidFill>
                    <a:schemeClr val="accent1">
                      <a:lumMod val="75000"/>
                    </a:schemeClr>
                  </a:solidFill>
                </a:rPr>
                <a:t>24</a:t>
              </a:r>
              <a:r>
                <a:rPr lang="ru-RU" altLang="ru-RU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altLang="ru-RU" dirty="0" smtClean="0">
                  <a:solidFill>
                    <a:schemeClr val="accent1">
                      <a:lumMod val="75000"/>
                    </a:schemeClr>
                  </a:solidFill>
                </a:rPr>
                <a:t>школы остаются под сопровождением</a:t>
              </a:r>
              <a:endParaRPr lang="ru-RU" altLang="ru-RU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eaLnBrk="0" hangingPunct="0"/>
              <a:endParaRPr lang="en-US" alt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929" name="AutoShape 65"/>
            <p:cNvSpPr>
              <a:spLocks/>
            </p:cNvSpPr>
            <p:nvPr/>
          </p:nvSpPr>
          <p:spPr bwMode="auto">
            <a:xfrm>
              <a:off x="545295" y="3335786"/>
              <a:ext cx="1838889" cy="1231948"/>
            </a:xfrm>
            <a:prstGeom prst="accentCallout2">
              <a:avLst>
                <a:gd name="adj1" fmla="val 31167"/>
                <a:gd name="adj2" fmla="val 105046"/>
                <a:gd name="adj3" fmla="val 31167"/>
                <a:gd name="adj4" fmla="val 131333"/>
                <a:gd name="adj5" fmla="val 18023"/>
                <a:gd name="adj6" fmla="val 143194"/>
              </a:avLst>
            </a:prstGeom>
            <a:noFill/>
            <a:ln w="12700">
              <a:solidFill>
                <a:srgbClr val="C00000"/>
              </a:solidFill>
              <a:miter lim="800000"/>
              <a:headEnd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r" eaLnBrk="0" hangingPunct="0"/>
              <a:r>
                <a:rPr lang="ru-RU" altLang="ru-RU" b="1" u="sng" dirty="0" smtClean="0">
                  <a:solidFill>
                    <a:schemeClr val="accent1">
                      <a:lumMod val="75000"/>
                    </a:schemeClr>
                  </a:solidFill>
                </a:rPr>
                <a:t>2018 </a:t>
              </a:r>
              <a:r>
                <a:rPr lang="ru-RU" altLang="ru-RU" b="1" u="sng" dirty="0" smtClean="0">
                  <a:solidFill>
                    <a:schemeClr val="accent1">
                      <a:lumMod val="75000"/>
                    </a:schemeClr>
                  </a:solidFill>
                </a:rPr>
                <a:t>год (38 ОО)</a:t>
              </a:r>
              <a:r>
                <a:rPr lang="ru-RU" altLang="ru-RU" u="sng" dirty="0" smtClean="0">
                  <a:solidFill>
                    <a:schemeClr val="accent1">
                      <a:lumMod val="75000"/>
                    </a:schemeClr>
                  </a:solidFill>
                </a:rPr>
                <a:t>:</a:t>
              </a:r>
              <a:endParaRPr lang="ru-RU" altLang="ru-RU" u="sng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eaLnBrk="0" hangingPunct="0"/>
              <a:r>
                <a:rPr lang="ru-RU" altLang="ru-RU" b="1" dirty="0">
                  <a:solidFill>
                    <a:schemeClr val="accent1">
                      <a:lumMod val="75000"/>
                    </a:schemeClr>
                  </a:solidFill>
                </a:rPr>
                <a:t>24</a:t>
              </a:r>
              <a:r>
                <a:rPr lang="ru-RU" altLang="ru-RU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altLang="ru-RU" dirty="0" smtClean="0">
                  <a:solidFill>
                    <a:schemeClr val="accent1">
                      <a:lumMod val="75000"/>
                    </a:schemeClr>
                  </a:solidFill>
                </a:rPr>
                <a:t>школы </a:t>
              </a:r>
              <a:r>
                <a:rPr lang="ru-RU" altLang="ru-RU" dirty="0">
                  <a:solidFill>
                    <a:schemeClr val="accent1">
                      <a:lumMod val="75000"/>
                    </a:schemeClr>
                  </a:solidFill>
                </a:rPr>
                <a:t>с УНОР, </a:t>
              </a:r>
              <a:endParaRPr lang="ru-RU" altLang="ru-RU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eaLnBrk="0" hangingPunct="0"/>
              <a:r>
                <a:rPr lang="ru-RU" alt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14</a:t>
              </a:r>
              <a:r>
                <a:rPr lang="ru-RU" altLang="ru-RU" dirty="0" smtClean="0">
                  <a:solidFill>
                    <a:schemeClr val="accent1">
                      <a:lumMod val="75000"/>
                    </a:schemeClr>
                  </a:solidFill>
                </a:rPr>
                <a:t> школ в </a:t>
              </a:r>
              <a:r>
                <a:rPr lang="ru-RU" altLang="ru-RU" dirty="0">
                  <a:solidFill>
                    <a:schemeClr val="accent1">
                      <a:lumMod val="75000"/>
                    </a:schemeClr>
                  </a:solidFill>
                </a:rPr>
                <a:t>зоне </a:t>
              </a:r>
              <a:r>
                <a:rPr lang="ru-RU" altLang="ru-RU" dirty="0" smtClean="0">
                  <a:solidFill>
                    <a:schemeClr val="accent1">
                      <a:lumMod val="75000"/>
                    </a:schemeClr>
                  </a:solidFill>
                </a:rPr>
                <a:t>риска</a:t>
              </a:r>
            </a:p>
            <a:p>
              <a:pPr algn="r" eaLnBrk="0" hangingPunct="0"/>
              <a:endParaRPr lang="ru-RU" altLang="ru-RU" sz="16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r" eaLnBrk="0" hangingPunct="0"/>
              <a:endParaRPr lang="en-US" alt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1184" y="4935700"/>
            <a:ext cx="8084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0429A"/>
                </a:solidFill>
              </a:rPr>
              <a:t>26 учителей обучено по программе</a:t>
            </a:r>
          </a:p>
          <a:p>
            <a:pPr algn="ctr"/>
            <a:r>
              <a:rPr lang="ru-RU" b="1" dirty="0" smtClean="0">
                <a:solidFill>
                  <a:srgbClr val="30429A"/>
                </a:solidFill>
              </a:rPr>
              <a:t> </a:t>
            </a:r>
            <a:r>
              <a:rPr lang="ru-RU" b="1" dirty="0">
                <a:solidFill>
                  <a:srgbClr val="30429A"/>
                </a:solidFill>
              </a:rPr>
              <a:t>«Организация электронного обучения средствами региональной системы дистанционного обучения</a:t>
            </a:r>
            <a:r>
              <a:rPr lang="ru-RU" b="1" dirty="0" smtClean="0">
                <a:solidFill>
                  <a:srgbClr val="30429A"/>
                </a:solidFill>
              </a:rPr>
              <a:t>»</a:t>
            </a:r>
          </a:p>
          <a:p>
            <a:pPr algn="ctr"/>
            <a:r>
              <a:rPr lang="ru-RU" dirty="0" smtClean="0"/>
              <a:t>  </a:t>
            </a:r>
            <a:r>
              <a:rPr lang="ru-RU" b="1" dirty="0" smtClean="0">
                <a:solidFill>
                  <a:srgbClr val="30429A"/>
                </a:solidFill>
              </a:rPr>
              <a:t>Записи </a:t>
            </a:r>
            <a:r>
              <a:rPr lang="ru-RU" b="1" dirty="0" err="1" smtClean="0">
                <a:solidFill>
                  <a:srgbClr val="30429A"/>
                </a:solidFill>
              </a:rPr>
              <a:t>вебинаров</a:t>
            </a:r>
            <a:r>
              <a:rPr lang="ru-RU" b="1" dirty="0" smtClean="0">
                <a:solidFill>
                  <a:srgbClr val="30429A"/>
                </a:solidFill>
              </a:rPr>
              <a:t> </a:t>
            </a:r>
            <a:r>
              <a:rPr lang="ru-RU" b="1" dirty="0">
                <a:solidFill>
                  <a:srgbClr val="30429A"/>
                </a:solidFill>
              </a:rPr>
              <a:t>расположены:</a:t>
            </a:r>
          </a:p>
          <a:p>
            <a:pPr lvl="0" algn="ctr"/>
            <a:r>
              <a:rPr lang="en-US" b="1" dirty="0" err="1">
                <a:solidFill>
                  <a:srgbClr val="30429A"/>
                </a:solidFill>
              </a:rPr>
              <a:t>sdo</a:t>
            </a:r>
            <a:r>
              <a:rPr lang="ru-RU" b="1" dirty="0">
                <a:solidFill>
                  <a:srgbClr val="30429A"/>
                </a:solidFill>
              </a:rPr>
              <a:t>.</a:t>
            </a:r>
            <a:r>
              <a:rPr lang="en-US" b="1" dirty="0" err="1">
                <a:solidFill>
                  <a:srgbClr val="30429A"/>
                </a:solidFill>
              </a:rPr>
              <a:t>edu</a:t>
            </a:r>
            <a:r>
              <a:rPr lang="ru-RU" b="1" dirty="0">
                <a:solidFill>
                  <a:srgbClr val="30429A"/>
                </a:solidFill>
              </a:rPr>
              <a:t>54.</a:t>
            </a:r>
            <a:r>
              <a:rPr lang="en-US" b="1" dirty="0" err="1">
                <a:solidFill>
                  <a:srgbClr val="30429A"/>
                </a:solidFill>
              </a:rPr>
              <a:t>ru</a:t>
            </a:r>
            <a:r>
              <a:rPr lang="ru-RU" b="1" dirty="0">
                <a:solidFill>
                  <a:srgbClr val="30429A"/>
                </a:solidFill>
              </a:rPr>
              <a:t> – Раздел «Медиа» - «Видеоматериалы и презентации» </a:t>
            </a:r>
          </a:p>
          <a:p>
            <a:pPr lvl="0" algn="ctr"/>
            <a:r>
              <a:rPr lang="en-US" b="1" dirty="0" err="1">
                <a:solidFill>
                  <a:srgbClr val="30429A"/>
                </a:solidFill>
              </a:rPr>
              <a:t>edu</a:t>
            </a:r>
            <a:r>
              <a:rPr lang="ru-RU" b="1" dirty="0">
                <a:solidFill>
                  <a:srgbClr val="30429A"/>
                </a:solidFill>
              </a:rPr>
              <a:t>54.</a:t>
            </a:r>
            <a:r>
              <a:rPr lang="en-US" b="1" dirty="0" err="1">
                <a:solidFill>
                  <a:srgbClr val="30429A"/>
                </a:solidFill>
              </a:rPr>
              <a:t>ru</a:t>
            </a:r>
            <a:r>
              <a:rPr lang="ru-RU" b="1" dirty="0">
                <a:solidFill>
                  <a:srgbClr val="30429A"/>
                </a:solidFill>
              </a:rPr>
              <a:t> ( НООС) – Сообщество «Цифровое образование»</a:t>
            </a:r>
          </a:p>
          <a:p>
            <a:endParaRPr lang="ru-RU" dirty="0"/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08" y="98962"/>
            <a:ext cx="833660" cy="78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3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50851" y="2404779"/>
            <a:ext cx="4045796" cy="3928303"/>
            <a:chOff x="5098204" y="2136321"/>
            <a:chExt cx="4045796" cy="392830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3F4"/>
                </a:clrFrom>
                <a:clrTo>
                  <a:srgbClr val="F4F3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98204" y="2136321"/>
              <a:ext cx="960555" cy="392830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EEEF"/>
                </a:clrFrom>
                <a:clrTo>
                  <a:srgbClr val="F0EEE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72958" y="2385347"/>
              <a:ext cx="111825" cy="355825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37756" y="2385347"/>
              <a:ext cx="290624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Повышение профессионального статуса и квалификации </a:t>
              </a:r>
              <a:r>
                <a:rPr lang="ru-RU" sz="1400" dirty="0" smtClean="0"/>
                <a:t>учителей</a:t>
              </a:r>
            </a:p>
            <a:p>
              <a:endParaRPr lang="ru-RU" sz="700" dirty="0" smtClean="0"/>
            </a:p>
            <a:p>
              <a:endParaRPr lang="ru-RU" sz="900" dirty="0"/>
            </a:p>
            <a:p>
              <a:endParaRPr lang="ru-RU" sz="1200" dirty="0"/>
            </a:p>
            <a:p>
              <a:r>
                <a:rPr lang="ru-RU" sz="1400" dirty="0"/>
                <a:t>Стимулирование профессиональной деятельности и распространение опыта лучших учителей</a:t>
              </a:r>
            </a:p>
            <a:p>
              <a:endParaRPr lang="ru-RU" sz="1400" dirty="0" smtClean="0"/>
            </a:p>
            <a:p>
              <a:r>
                <a:rPr lang="ru-RU" sz="1400" dirty="0" smtClean="0"/>
                <a:t>Оказание </a:t>
              </a:r>
              <a:r>
                <a:rPr lang="ru-RU" sz="1400" dirty="0"/>
                <a:t>содействия учителям по поддержанию инициатив</a:t>
              </a:r>
            </a:p>
            <a:p>
              <a:endParaRPr lang="ru-RU" sz="1400" dirty="0" smtClean="0"/>
            </a:p>
            <a:p>
              <a:endParaRPr lang="ru-RU" sz="1400" dirty="0"/>
            </a:p>
            <a:p>
              <a:endParaRPr lang="ru-RU" sz="600" dirty="0" smtClean="0"/>
            </a:p>
            <a:p>
              <a:r>
                <a:rPr lang="ru-RU" sz="1400" dirty="0"/>
                <a:t>Организация консультационной </a:t>
              </a:r>
              <a:r>
                <a:rPr lang="ru-RU" sz="1400" dirty="0" smtClean="0"/>
                <a:t>помощи</a:t>
              </a:r>
              <a:endParaRPr lang="ru-RU" sz="14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675151" y="2066174"/>
            <a:ext cx="4173014" cy="3712591"/>
            <a:chOff x="4972577" y="2827855"/>
            <a:chExt cx="4366656" cy="382288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577" y="2827855"/>
              <a:ext cx="4366656" cy="382288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12978" y="3742666"/>
              <a:ext cx="4136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C00000"/>
                  </a:solidFill>
                </a:rPr>
                <a:t>406</a:t>
              </a:r>
              <a:endParaRPr lang="ru-RU" sz="105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32278" y="3742708"/>
              <a:ext cx="4136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C00000"/>
                  </a:solidFill>
                </a:rPr>
                <a:t>277</a:t>
              </a:r>
              <a:endParaRPr lang="ru-RU" sz="105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89559" y="3742708"/>
              <a:ext cx="4136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C00000"/>
                  </a:solidFill>
                </a:rPr>
                <a:t>220</a:t>
              </a:r>
              <a:endParaRPr lang="ru-RU" sz="105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9504" y="3742708"/>
              <a:ext cx="4136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C00000"/>
                  </a:solidFill>
                </a:rPr>
                <a:t>214</a:t>
              </a:r>
              <a:endParaRPr lang="ru-RU" sz="105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00278" y="4616216"/>
              <a:ext cx="4136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C00000"/>
                  </a:solidFill>
                </a:rPr>
                <a:t>312</a:t>
              </a:r>
              <a:endParaRPr lang="ru-RU" sz="105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50670" y="4612340"/>
              <a:ext cx="4136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C00000"/>
                  </a:solidFill>
                </a:rPr>
                <a:t>260</a:t>
              </a:r>
              <a:endParaRPr lang="ru-RU" sz="105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34907" y="4612340"/>
              <a:ext cx="4136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C00000"/>
                  </a:solidFill>
                </a:rPr>
                <a:t>327</a:t>
              </a:r>
              <a:endParaRPr lang="ru-RU" sz="105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67348" y="4615626"/>
              <a:ext cx="4136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C00000"/>
                  </a:solidFill>
                </a:rPr>
                <a:t>313</a:t>
              </a:r>
              <a:endParaRPr lang="ru-RU" sz="105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2977" y="5495737"/>
              <a:ext cx="4136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C00000"/>
                  </a:solidFill>
                </a:rPr>
                <a:t>99</a:t>
              </a:r>
              <a:endParaRPr lang="ru-RU" sz="105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68676" y="5485258"/>
              <a:ext cx="4136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C00000"/>
                  </a:solidFill>
                </a:rPr>
                <a:t>81</a:t>
              </a:r>
              <a:endParaRPr lang="ru-RU" sz="1050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47661" y="5485258"/>
              <a:ext cx="4136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C00000"/>
                  </a:solidFill>
                </a:rPr>
                <a:t>44</a:t>
              </a:r>
              <a:endParaRPr lang="ru-RU" sz="105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05827" y="1743009"/>
            <a:ext cx="331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Задачи сетевых педагогических сообществ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013317" y="0"/>
            <a:ext cx="7323667" cy="92665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Проект «Создание и поддержка сетевых сообществ </a:t>
            </a:r>
            <a:br>
              <a:rPr lang="ru-RU" sz="2000" dirty="0" smtClean="0"/>
            </a:br>
            <a:r>
              <a:rPr lang="ru-RU" sz="2000" dirty="0" smtClean="0"/>
              <a:t>педагогов по учебным предметам (предметным областям)»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572377" y="6344833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http://www.edu54.ru/community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01" y="49805"/>
            <a:ext cx="877133" cy="82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151" y="1275185"/>
            <a:ext cx="375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0429A"/>
                </a:solidFill>
              </a:rPr>
              <a:t>Количество школ - 90 школ с УНОР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30429A"/>
                </a:solidFill>
              </a:rPr>
              <a:t>(за 2 года)</a:t>
            </a:r>
            <a:endParaRPr lang="ru-RU" dirty="0">
              <a:solidFill>
                <a:srgbClr val="304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4751" y="0"/>
            <a:ext cx="1512527" cy="926658"/>
          </a:xfrm>
        </p:spPr>
        <p:txBody>
          <a:bodyPr/>
          <a:lstStyle/>
          <a:p>
            <a:r>
              <a:rPr lang="ru-RU" dirty="0" smtClean="0"/>
              <a:t>Планы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30429A"/>
                </a:solidFill>
              </a:rPr>
              <a:t>Принять участие в опросе. (Ответить на мой личный вопрос).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30429A"/>
                </a:solidFill>
              </a:rPr>
              <a:t>Анализ анкеты должен быть у муниципального координатора.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30429A"/>
                </a:solidFill>
              </a:rPr>
              <a:t>Сформированная папка с документами по проекту «СДШ».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30429A"/>
                </a:solidFill>
              </a:rPr>
              <a:t>В 2019 году проверка нормативных документов будет проводится на местах или по сканам документов (для отдаленных районов).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30429A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Важно понимание всех процессов ВСЕМИ (руководителями, педагогическим коллективом, обучающимися и их родителями).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Слово муниципальным координаторам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634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73513ADA-7276-44E8-81C4-D0C709EC876C}"/>
              </a:ext>
            </a:extLst>
          </p:cNvPr>
          <p:cNvGrpSpPr/>
          <p:nvPr/>
        </p:nvGrpSpPr>
        <p:grpSpPr>
          <a:xfrm>
            <a:off x="-1841634" y="0"/>
            <a:ext cx="10985634" cy="6858000"/>
            <a:chOff x="-317634" y="0"/>
            <a:chExt cx="10985634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13D0A253-F0A6-4405-A99C-51F5FF4F8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53"/>
            <a:stretch/>
          </p:blipFill>
          <p:spPr>
            <a:xfrm>
              <a:off x="-317634" y="0"/>
              <a:ext cx="4990744" cy="68580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FE5D4218-518C-4AF5-B1D9-146841C656C0}"/>
                </a:ext>
              </a:extLst>
            </p:cNvPr>
            <p:cNvSpPr/>
            <p:nvPr/>
          </p:nvSpPr>
          <p:spPr>
            <a:xfrm>
              <a:off x="4523875" y="6112042"/>
              <a:ext cx="6144125" cy="745958"/>
            </a:xfrm>
            <a:prstGeom prst="rect">
              <a:avLst/>
            </a:prstGeom>
            <a:solidFill>
              <a:srgbClr val="2F2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7E0A127C-B970-4C14-A0F8-88ECB3061D42}"/>
                </a:ext>
              </a:extLst>
            </p:cNvPr>
            <p:cNvSpPr/>
            <p:nvPr/>
          </p:nvSpPr>
          <p:spPr>
            <a:xfrm>
              <a:off x="2338939" y="96253"/>
              <a:ext cx="2512194" cy="933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30C76B-2ECC-492E-A96B-9D9755404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441" y="1911927"/>
            <a:ext cx="7382935" cy="86830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042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4000" b="1" dirty="0">
              <a:solidFill>
                <a:srgbClr val="3042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4EF6084-B689-4110-BC88-0A60A2645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4811" y="3065647"/>
            <a:ext cx="4036193" cy="87830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hlinkClick r:id="rId3"/>
              </a:rPr>
              <a:t>kna@oblcit.ru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4000" b="1" dirty="0">
                <a:solidFill>
                  <a:srgbClr val="3042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89130680625</a:t>
            </a:r>
            <a:endParaRPr lang="ru-RU" sz="4000" b="1" dirty="0">
              <a:solidFill>
                <a:srgbClr val="3042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01" y="49805"/>
            <a:ext cx="877133" cy="82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0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420" y="266639"/>
            <a:ext cx="4960712" cy="92665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Мониторинговые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визиты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20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муниципалитетов, ОО которых включены в письмо ГКУ НСО НИМРО 68/01-11 и участвуют в проекте СДШ в 2018-19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уч.году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29732" y="2166181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г.Новосибирск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Баганский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Болотнинский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Венгеровский</a:t>
            </a: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г.Искитим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Доволенский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Искитимский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Карасукский</a:t>
            </a: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Каргатский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Краснозерский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855487" y="2181225"/>
            <a:ext cx="38862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Маслянинский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Мошковский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Новосибирский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Ордынский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Северный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Сузунский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Татарский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Усть-Таркский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Черепановский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Чулымский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58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94" y="1191909"/>
            <a:ext cx="8821206" cy="5200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7921" y="162370"/>
            <a:ext cx="476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Затрудняюсь ответить…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480" y="6207503"/>
            <a:ext cx="159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0429A"/>
                </a:solidFill>
              </a:rPr>
              <a:t>27 ОО из 38</a:t>
            </a:r>
            <a:endParaRPr lang="ru-RU" b="1" dirty="0">
              <a:solidFill>
                <a:srgbClr val="304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47" y="1014416"/>
            <a:ext cx="8486905" cy="56630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2605" y="239282"/>
            <a:ext cx="683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 в полной мере , Нет, Затрудняюсь ответить…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32" y="1357176"/>
            <a:ext cx="8510015" cy="51355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7741" y="230737"/>
            <a:ext cx="486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Нет… Затрудняюсь ответить…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совместной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105" y="1102408"/>
            <a:ext cx="8057895" cy="5402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30429A"/>
                </a:solidFill>
              </a:rPr>
              <a:t>Использование ресурсов региональной системы дистанционного обучения (РСДО). Включение в </a:t>
            </a:r>
            <a:r>
              <a:rPr lang="ru-RU" sz="2800" b="1" dirty="0" smtClean="0">
                <a:solidFill>
                  <a:srgbClr val="30429A"/>
                </a:solidFill>
              </a:rPr>
              <a:t>проект «Сетевая дистанционная школа Новосибирской области» (СДШ НСО).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30429A"/>
                </a:solidFill>
              </a:rPr>
              <a:t>259 электронных курсов предлагается к использованию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30429A"/>
              </a:solidFill>
            </a:endParaRPr>
          </a:p>
          <a:p>
            <a:r>
              <a:rPr lang="ru-RU" sz="2800" b="1" dirty="0" smtClean="0">
                <a:solidFill>
                  <a:srgbClr val="30429A"/>
                </a:solidFill>
              </a:rPr>
              <a:t>Проект </a:t>
            </a:r>
            <a:r>
              <a:rPr lang="ru-RU" sz="2800" b="1" dirty="0">
                <a:solidFill>
                  <a:srgbClr val="30429A"/>
                </a:solidFill>
              </a:rPr>
              <a:t>«Создание и поддержка сетевых сообществ </a:t>
            </a:r>
            <a:br>
              <a:rPr lang="ru-RU" sz="2800" b="1" dirty="0">
                <a:solidFill>
                  <a:srgbClr val="30429A"/>
                </a:solidFill>
              </a:rPr>
            </a:br>
            <a:r>
              <a:rPr lang="ru-RU" sz="2800" b="1" dirty="0">
                <a:solidFill>
                  <a:srgbClr val="30429A"/>
                </a:solidFill>
              </a:rPr>
              <a:t>педагогов по учебным предметам </a:t>
            </a:r>
            <a:r>
              <a:rPr lang="ru-RU" sz="2800" b="1" dirty="0" smtClean="0">
                <a:solidFill>
                  <a:srgbClr val="30429A"/>
                </a:solidFill>
              </a:rPr>
              <a:t/>
            </a:r>
            <a:br>
              <a:rPr lang="ru-RU" sz="2800" b="1" dirty="0" smtClean="0">
                <a:solidFill>
                  <a:srgbClr val="30429A"/>
                </a:solidFill>
              </a:rPr>
            </a:br>
            <a:r>
              <a:rPr lang="ru-RU" sz="2800" b="1" dirty="0" smtClean="0">
                <a:solidFill>
                  <a:srgbClr val="30429A"/>
                </a:solidFill>
              </a:rPr>
              <a:t>(</a:t>
            </a:r>
            <a:r>
              <a:rPr lang="ru-RU" sz="2800" b="1" dirty="0">
                <a:solidFill>
                  <a:srgbClr val="30429A"/>
                </a:solidFill>
              </a:rPr>
              <a:t>предметным областям</a:t>
            </a:r>
            <a:r>
              <a:rPr lang="ru-RU" sz="2800" b="1" dirty="0" smtClean="0">
                <a:solidFill>
                  <a:srgbClr val="30429A"/>
                </a:solidFill>
              </a:rPr>
              <a:t>)»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30429A"/>
                </a:solidFill>
              </a:rPr>
              <a:t>12 сетевых сообществ создано на НООС</a:t>
            </a:r>
            <a:endParaRPr lang="ru-RU" sz="2800" b="1" dirty="0">
              <a:solidFill>
                <a:srgbClr val="30429A"/>
              </a:solidFill>
            </a:endParaRPr>
          </a:p>
          <a:p>
            <a:pPr marL="0" indent="0">
              <a:buNone/>
            </a:pPr>
            <a:endParaRPr lang="ru-RU" sz="2800" b="1" u="sng" dirty="0" smtClean="0">
              <a:solidFill>
                <a:srgbClr val="30429A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30429A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01" y="49805"/>
            <a:ext cx="877133" cy="82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3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128" y="94623"/>
            <a:ext cx="7323667" cy="926658"/>
          </a:xfrm>
        </p:spPr>
        <p:txBody>
          <a:bodyPr/>
          <a:lstStyle/>
          <a:p>
            <a:pPr algn="ctr"/>
            <a:r>
              <a:rPr lang="ru-RU" dirty="0"/>
              <a:t>Нормативно-правовое обеспечение </a:t>
            </a:r>
            <a:br>
              <a:rPr lang="ru-RU" dirty="0"/>
            </a:br>
            <a:r>
              <a:rPr lang="ru-RU" dirty="0"/>
              <a:t>развития  электронного обучения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7953400" y="3874815"/>
            <a:ext cx="995082" cy="1167834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7772401" y="1936393"/>
            <a:ext cx="995082" cy="69924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6072" y="1936394"/>
            <a:ext cx="6925235" cy="699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/>
            <a:r>
              <a:rPr lang="ru-RU" sz="1600" dirty="0"/>
              <a:t>Федеральный государственный образовательный стандарт среднего (полного) общего образования (пункт 26)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6072" y="2823626"/>
            <a:ext cx="6925235" cy="8205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/>
            <a:r>
              <a:rPr lang="ru-RU" dirty="0"/>
              <a:t>Федеральный закон от 29 декабря 2012 года №273-ФЗ </a:t>
            </a:r>
            <a:br>
              <a:rPr lang="ru-RU" dirty="0"/>
            </a:br>
            <a:r>
              <a:rPr lang="ru-RU" dirty="0"/>
              <a:t>«Об образовании в Российской Федерации» (статья 15, 16)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7872719" y="2823625"/>
            <a:ext cx="995082" cy="820526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06072" y="3874816"/>
            <a:ext cx="6925235" cy="11678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ru-RU" sz="1600" dirty="0">
                <a:solidFill>
                  <a:schemeClr val="tx1"/>
                </a:solidFill>
              </a:rPr>
              <a:t>Приказ </a:t>
            </a:r>
            <a:r>
              <a:rPr lang="ru-RU" sz="1600" dirty="0" err="1">
                <a:solidFill>
                  <a:schemeClr val="tx1"/>
                </a:solidFill>
              </a:rPr>
              <a:t>Минобрнауки</a:t>
            </a:r>
            <a:r>
              <a:rPr lang="ru-RU" sz="1600" dirty="0">
                <a:solidFill>
                  <a:schemeClr val="tx1"/>
                </a:solidFill>
              </a:rPr>
              <a:t> России от 23 августа 2017 года №816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35788" y="3319075"/>
            <a:ext cx="84608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13800" b="1" cap="none" spc="0" dirty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465728" y="585896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35424" y="1540673"/>
            <a:ext cx="84608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8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39011" y="3382944"/>
            <a:ext cx="164455" cy="15665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42685" y="2409033"/>
            <a:ext cx="84608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10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37128" y="4535698"/>
            <a:ext cx="291705" cy="2863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01" y="49805"/>
            <a:ext cx="877133" cy="82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8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4770</TotalTime>
  <Words>1433</Words>
  <Application>Microsoft Office PowerPoint</Application>
  <PresentationFormat>Экран (4:3)</PresentationFormat>
  <Paragraphs>230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Организационно-методическое сопровождение образовательных организаций с устойчиво низкими образовательными результатами</vt:lpstr>
      <vt:lpstr>Презентация PowerPoint</vt:lpstr>
      <vt:lpstr>Школы с УНОР - участники проекта СДШ НСО</vt:lpstr>
      <vt:lpstr>Мониторинговые визиты  </vt:lpstr>
      <vt:lpstr>Презентация PowerPoint</vt:lpstr>
      <vt:lpstr>Презентация PowerPoint</vt:lpstr>
      <vt:lpstr>Презентация PowerPoint</vt:lpstr>
      <vt:lpstr>Направления совместной деятельности</vt:lpstr>
      <vt:lpstr>Нормативно-правовое обеспечение  развития  электронного обучения</vt:lpstr>
      <vt:lpstr>Нормативно-правовое обеспечение  развития  электронного обучения</vt:lpstr>
      <vt:lpstr>Нормативно-правовое обеспечение развития  электронного обучения  (Региональный уровень) </vt:lpstr>
      <vt:lpstr>Нормативно-правовое обеспечение  развития  электронного обучения (региональный уровень)</vt:lpstr>
      <vt:lpstr>Организация образовательного процесса</vt:lpstr>
      <vt:lpstr>Учет успеваемости в традиционной системе</vt:lpstr>
      <vt:lpstr>Учет успеваемости в СДО</vt:lpstr>
      <vt:lpstr>Учет успеваемости при использовании традиционной формы и СДО</vt:lpstr>
      <vt:lpstr>Равенство систем обучения </vt:lpstr>
      <vt:lpstr>! Количество часов обучения в СДО входит в часы учебного плана</vt:lpstr>
      <vt:lpstr>Презентация PowerPoint</vt:lpstr>
      <vt:lpstr>Презентация PowerPoint</vt:lpstr>
      <vt:lpstr>Нормативные документы  муниципального уровня</vt:lpstr>
      <vt:lpstr>Презентация PowerPoint</vt:lpstr>
      <vt:lpstr>Примерные нормативные документы школьного уровня</vt:lpstr>
      <vt:lpstr>Презентация PowerPoint</vt:lpstr>
      <vt:lpstr>Мониторинг</vt:lpstr>
      <vt:lpstr>Презентация PowerPoint</vt:lpstr>
      <vt:lpstr>Анкета для учителя СДШ</vt:lpstr>
      <vt:lpstr>Анкета для ученика</vt:lpstr>
      <vt:lpstr>Проект развития школьных  информационных библиотечных центров</vt:lpstr>
      <vt:lpstr>Проект «Создание и поддержка сетевых сообществ  педагогов по учебным предметам (предметным областям)»</vt:lpstr>
      <vt:lpstr>Планы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Комелина Елена Витальевна</dc:creator>
  <cp:lastModifiedBy>Неля Андреевна Ким</cp:lastModifiedBy>
  <cp:revision>418</cp:revision>
  <dcterms:created xsi:type="dcterms:W3CDTF">2018-07-20T07:01:56Z</dcterms:created>
  <dcterms:modified xsi:type="dcterms:W3CDTF">2018-11-23T06:02:46Z</dcterms:modified>
</cp:coreProperties>
</file>